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26"/>
  </p:notesMasterIdLst>
  <p:sldIdLst>
    <p:sldId id="256" r:id="rId2"/>
    <p:sldId id="270" r:id="rId3"/>
    <p:sldId id="291" r:id="rId4"/>
    <p:sldId id="278" r:id="rId5"/>
    <p:sldId id="275" r:id="rId6"/>
    <p:sldId id="295" r:id="rId7"/>
    <p:sldId id="279" r:id="rId8"/>
    <p:sldId id="292" r:id="rId9"/>
    <p:sldId id="280" r:id="rId10"/>
    <p:sldId id="282" r:id="rId11"/>
    <p:sldId id="281" r:id="rId12"/>
    <p:sldId id="272" r:id="rId13"/>
    <p:sldId id="285" r:id="rId14"/>
    <p:sldId id="276" r:id="rId15"/>
    <p:sldId id="293" r:id="rId16"/>
    <p:sldId id="284" r:id="rId17"/>
    <p:sldId id="286" r:id="rId18"/>
    <p:sldId id="277" r:id="rId19"/>
    <p:sldId id="283" r:id="rId20"/>
    <p:sldId id="287" r:id="rId21"/>
    <p:sldId id="288" r:id="rId22"/>
    <p:sldId id="289" r:id="rId23"/>
    <p:sldId id="257" r:id="rId24"/>
    <p:sldId id="29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52"/>
    <p:restoredTop sz="94383"/>
  </p:normalViewPr>
  <p:slideViewPr>
    <p:cSldViewPr snapToGrid="0" snapToObjects="1" showGuides="1">
      <p:cViewPr varScale="1">
        <p:scale>
          <a:sx n="100" d="100"/>
          <a:sy n="100" d="100"/>
        </p:scale>
        <p:origin x="160" y="4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0339E-2E39-E149-99D5-D868564521CA}"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89297-58EB-8E4C-BB95-A4B36E0E3CBB}" type="slidenum">
              <a:rPr lang="en-US" smtClean="0"/>
              <a:t>‹#›</a:t>
            </a:fld>
            <a:endParaRPr lang="en-US"/>
          </a:p>
        </p:txBody>
      </p:sp>
    </p:spTree>
    <p:extLst>
      <p:ext uri="{BB962C8B-B14F-4D97-AF65-F5344CB8AC3E}">
        <p14:creationId xmlns:p14="http://schemas.microsoft.com/office/powerpoint/2010/main" val="470340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89297-58EB-8E4C-BB95-A4B36E0E3CBB}" type="slidenum">
              <a:rPr lang="en-US" smtClean="0"/>
              <a:t>1</a:t>
            </a:fld>
            <a:endParaRPr lang="en-US"/>
          </a:p>
        </p:txBody>
      </p:sp>
    </p:spTree>
    <p:extLst>
      <p:ext uri="{BB962C8B-B14F-4D97-AF65-F5344CB8AC3E}">
        <p14:creationId xmlns:p14="http://schemas.microsoft.com/office/powerpoint/2010/main" val="106670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89297-58EB-8E4C-BB95-A4B36E0E3CBB}" type="slidenum">
              <a:rPr lang="en-US" smtClean="0"/>
              <a:t>2</a:t>
            </a:fld>
            <a:endParaRPr lang="en-US"/>
          </a:p>
        </p:txBody>
      </p:sp>
    </p:spTree>
    <p:extLst>
      <p:ext uri="{BB962C8B-B14F-4D97-AF65-F5344CB8AC3E}">
        <p14:creationId xmlns:p14="http://schemas.microsoft.com/office/powerpoint/2010/main" val="180881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736C3-7E67-3906-A18F-94EF893BB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8647BC-A921-0F0E-946E-8826E079E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345C3-751A-0E9C-DBE9-4541F1DF88F7}"/>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1349DE35-EFB2-35FD-E920-80FE3A817E9E}"/>
              </a:ext>
            </a:extLst>
          </p:cNvPr>
          <p:cNvSpPr>
            <a:spLocks noGrp="1"/>
          </p:cNvSpPr>
          <p:nvPr>
            <p:ph type="sldNum" sz="quarter" idx="5"/>
          </p:nvPr>
        </p:nvSpPr>
        <p:spPr/>
        <p:txBody>
          <a:bodyPr/>
          <a:lstStyle/>
          <a:p>
            <a:fld id="{1C689297-58EB-8E4C-BB95-A4B36E0E3CBB}" type="slidenum">
              <a:rPr lang="en-US" smtClean="0"/>
              <a:t>3</a:t>
            </a:fld>
            <a:endParaRPr lang="en-US"/>
          </a:p>
        </p:txBody>
      </p:sp>
    </p:spTree>
    <p:extLst>
      <p:ext uri="{BB962C8B-B14F-4D97-AF65-F5344CB8AC3E}">
        <p14:creationId xmlns:p14="http://schemas.microsoft.com/office/powerpoint/2010/main" val="2527798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89297-58EB-8E4C-BB95-A4B36E0E3CBB}" type="slidenum">
              <a:rPr lang="en-US" smtClean="0"/>
              <a:t>16</a:t>
            </a:fld>
            <a:endParaRPr lang="en-US"/>
          </a:p>
        </p:txBody>
      </p:sp>
    </p:spTree>
    <p:extLst>
      <p:ext uri="{BB962C8B-B14F-4D97-AF65-F5344CB8AC3E}">
        <p14:creationId xmlns:p14="http://schemas.microsoft.com/office/powerpoint/2010/main" val="2612372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89297-58EB-8E4C-BB95-A4B36E0E3CBB}" type="slidenum">
              <a:rPr lang="en-US" smtClean="0"/>
              <a:t>21</a:t>
            </a:fld>
            <a:endParaRPr lang="en-US"/>
          </a:p>
        </p:txBody>
      </p:sp>
    </p:spTree>
    <p:extLst>
      <p:ext uri="{BB962C8B-B14F-4D97-AF65-F5344CB8AC3E}">
        <p14:creationId xmlns:p14="http://schemas.microsoft.com/office/powerpoint/2010/main" val="1001322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The Shebang (#!)</a:t>
            </a:r>
          </a:p>
          <a:p>
            <a:r>
              <a:rPr lang="en-GB" sz="1200" b="1" i="0" u="none" strike="noStrike" kern="1200" dirty="0">
                <a:solidFill>
                  <a:schemeClr val="tx1"/>
                </a:solidFill>
                <a:effectLst/>
                <a:latin typeface="+mn-lt"/>
                <a:ea typeface="+mn-ea"/>
                <a:cs typeface="+mn-cs"/>
              </a:rPr>
              <a:t>#!/bin/bash</a:t>
            </a:r>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formatting for the shebang was important (</a:t>
            </a:r>
            <a:r>
              <a:rPr lang="en-GB" sz="1200" b="0" i="0" u="none" strike="noStrike" kern="1200" dirty="0" err="1">
                <a:solidFill>
                  <a:schemeClr val="tx1"/>
                </a:solidFill>
                <a:effectLst/>
                <a:latin typeface="+mn-lt"/>
                <a:ea typeface="+mn-ea"/>
                <a:cs typeface="+mn-cs"/>
              </a:rPr>
              <a:t>ie</a:t>
            </a:r>
            <a:r>
              <a:rPr lang="en-GB" sz="1200" b="0" i="0" u="none" strike="noStrike" kern="1200" dirty="0">
                <a:solidFill>
                  <a:schemeClr val="tx1"/>
                </a:solidFill>
                <a:effectLst/>
                <a:latin typeface="+mn-lt"/>
                <a:ea typeface="+mn-ea"/>
                <a:cs typeface="+mn-cs"/>
              </a:rPr>
              <a:t> no spaces, must be on first line)</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Bash </a:t>
            </a:r>
            <a:r>
              <a:rPr lang="en-GB" sz="1200" b="0" i="0" u="none" strike="noStrike" kern="1200" dirty="0" err="1">
                <a:solidFill>
                  <a:schemeClr val="tx1"/>
                </a:solidFill>
                <a:effectLst/>
                <a:latin typeface="+mn-lt"/>
                <a:ea typeface="+mn-ea"/>
                <a:cs typeface="+mn-cs"/>
              </a:rPr>
              <a:t>accomodates</a:t>
            </a:r>
            <a:r>
              <a:rPr lang="en-GB" sz="1200" b="0" i="0" u="none" strike="noStrike" kern="1200" dirty="0">
                <a:solidFill>
                  <a:schemeClr val="tx1"/>
                </a:solidFill>
                <a:effectLst/>
                <a:latin typeface="+mn-lt"/>
                <a:ea typeface="+mn-ea"/>
                <a:cs typeface="+mn-cs"/>
              </a:rPr>
              <a:t> piping and redirection by way of special files. Each process gets it's own set of files (one for STDIN, STDOUT and STDERR respectively) and they are linked when piping or redirection is invoked. Each process gets the following files:</a:t>
            </a:r>
          </a:p>
          <a:p>
            <a:r>
              <a:rPr lang="en-GB" sz="1200" b="1" i="0" u="none" strike="noStrike" kern="1200" dirty="0">
                <a:solidFill>
                  <a:schemeClr val="tx1"/>
                </a:solidFill>
                <a:effectLst/>
                <a:latin typeface="+mn-lt"/>
                <a:ea typeface="+mn-ea"/>
                <a:cs typeface="+mn-cs"/>
              </a:rPr>
              <a:t>STDIN</a:t>
            </a:r>
            <a:r>
              <a:rPr lang="en-GB" sz="1200" b="0" i="0" u="none" strike="noStrike" kern="1200" dirty="0">
                <a:solidFill>
                  <a:schemeClr val="tx1"/>
                </a:solidFill>
                <a:effectLst/>
                <a:latin typeface="+mn-lt"/>
                <a:ea typeface="+mn-ea"/>
                <a:cs typeface="+mn-cs"/>
              </a:rPr>
              <a:t> - /proc/&lt;</a:t>
            </a:r>
            <a:r>
              <a:rPr lang="en-GB" sz="1200" b="0" i="0" u="none" strike="noStrike" kern="1200" dirty="0" err="1">
                <a:solidFill>
                  <a:schemeClr val="tx1"/>
                </a:solidFill>
                <a:effectLst/>
                <a:latin typeface="+mn-lt"/>
                <a:ea typeface="+mn-ea"/>
                <a:cs typeface="+mn-cs"/>
              </a:rPr>
              <a:t>processID</a:t>
            </a:r>
            <a:r>
              <a:rPr lang="en-GB" sz="1200" b="0" i="0" u="none" strike="noStrike" kern="1200" dirty="0">
                <a:solidFill>
                  <a:schemeClr val="tx1"/>
                </a:solidFill>
                <a:effectLst/>
                <a:latin typeface="+mn-lt"/>
                <a:ea typeface="+mn-ea"/>
                <a:cs typeface="+mn-cs"/>
              </a:rPr>
              <a:t>&gt;/</a:t>
            </a:r>
            <a:r>
              <a:rPr lang="en-GB" sz="1200" b="0" i="0" u="none" strike="noStrike" kern="1200" dirty="0" err="1">
                <a:solidFill>
                  <a:schemeClr val="tx1"/>
                </a:solidFill>
                <a:effectLst/>
                <a:latin typeface="+mn-lt"/>
                <a:ea typeface="+mn-ea"/>
                <a:cs typeface="+mn-cs"/>
              </a:rPr>
              <a:t>fd</a:t>
            </a:r>
            <a:r>
              <a:rPr lang="en-GB" sz="1200" b="0" i="0" u="none" strike="noStrike" kern="1200" dirty="0">
                <a:solidFill>
                  <a:schemeClr val="tx1"/>
                </a:solidFill>
                <a:effectLst/>
                <a:latin typeface="+mn-lt"/>
                <a:ea typeface="+mn-ea"/>
                <a:cs typeface="+mn-cs"/>
              </a:rPr>
              <a:t>/0</a:t>
            </a:r>
          </a:p>
          <a:p>
            <a:r>
              <a:rPr lang="en-GB" sz="1200" b="1" i="0" u="none" strike="noStrike" kern="1200" dirty="0">
                <a:solidFill>
                  <a:schemeClr val="tx1"/>
                </a:solidFill>
                <a:effectLst/>
                <a:latin typeface="+mn-lt"/>
                <a:ea typeface="+mn-ea"/>
                <a:cs typeface="+mn-cs"/>
              </a:rPr>
              <a:t>STDOUT</a:t>
            </a:r>
            <a:r>
              <a:rPr lang="en-GB" sz="1200" b="0" i="0" u="none" strike="noStrike" kern="1200" dirty="0">
                <a:solidFill>
                  <a:schemeClr val="tx1"/>
                </a:solidFill>
                <a:effectLst/>
                <a:latin typeface="+mn-lt"/>
                <a:ea typeface="+mn-ea"/>
                <a:cs typeface="+mn-cs"/>
              </a:rPr>
              <a:t> - /proc/&lt;</a:t>
            </a:r>
            <a:r>
              <a:rPr lang="en-GB" sz="1200" b="0" i="0" u="none" strike="noStrike" kern="1200" dirty="0" err="1">
                <a:solidFill>
                  <a:schemeClr val="tx1"/>
                </a:solidFill>
                <a:effectLst/>
                <a:latin typeface="+mn-lt"/>
                <a:ea typeface="+mn-ea"/>
                <a:cs typeface="+mn-cs"/>
              </a:rPr>
              <a:t>processID</a:t>
            </a:r>
            <a:r>
              <a:rPr lang="en-GB" sz="1200" b="0" i="0" u="none" strike="noStrike" kern="1200" dirty="0">
                <a:solidFill>
                  <a:schemeClr val="tx1"/>
                </a:solidFill>
                <a:effectLst/>
                <a:latin typeface="+mn-lt"/>
                <a:ea typeface="+mn-ea"/>
                <a:cs typeface="+mn-cs"/>
              </a:rPr>
              <a:t>&gt;/</a:t>
            </a:r>
            <a:r>
              <a:rPr lang="en-GB" sz="1200" b="0" i="0" u="none" strike="noStrike" kern="1200" dirty="0" err="1">
                <a:solidFill>
                  <a:schemeClr val="tx1"/>
                </a:solidFill>
                <a:effectLst/>
                <a:latin typeface="+mn-lt"/>
                <a:ea typeface="+mn-ea"/>
                <a:cs typeface="+mn-cs"/>
              </a:rPr>
              <a:t>fd</a:t>
            </a:r>
            <a:r>
              <a:rPr lang="en-GB" sz="1200" b="0" i="0" u="none" strike="noStrike" kern="1200" dirty="0">
                <a:solidFill>
                  <a:schemeClr val="tx1"/>
                </a:solidFill>
                <a:effectLst/>
                <a:latin typeface="+mn-lt"/>
                <a:ea typeface="+mn-ea"/>
                <a:cs typeface="+mn-cs"/>
              </a:rPr>
              <a:t>/1</a:t>
            </a:r>
          </a:p>
          <a:p>
            <a:r>
              <a:rPr lang="en-GB" sz="1200" b="1" i="0" u="none" strike="noStrike" kern="1200" dirty="0">
                <a:solidFill>
                  <a:schemeClr val="tx1"/>
                </a:solidFill>
                <a:effectLst/>
                <a:latin typeface="+mn-lt"/>
                <a:ea typeface="+mn-ea"/>
                <a:cs typeface="+mn-cs"/>
              </a:rPr>
              <a:t>STDERR</a:t>
            </a:r>
            <a:r>
              <a:rPr lang="en-GB" sz="1200" b="0" i="0" u="none" strike="noStrike" kern="1200" dirty="0">
                <a:solidFill>
                  <a:schemeClr val="tx1"/>
                </a:solidFill>
                <a:effectLst/>
                <a:latin typeface="+mn-lt"/>
                <a:ea typeface="+mn-ea"/>
                <a:cs typeface="+mn-cs"/>
              </a:rPr>
              <a:t> - /proc/&lt;</a:t>
            </a:r>
            <a:r>
              <a:rPr lang="en-GB" sz="1200" b="0" i="0" u="none" strike="noStrike" kern="1200" dirty="0" err="1">
                <a:solidFill>
                  <a:schemeClr val="tx1"/>
                </a:solidFill>
                <a:effectLst/>
                <a:latin typeface="+mn-lt"/>
                <a:ea typeface="+mn-ea"/>
                <a:cs typeface="+mn-cs"/>
              </a:rPr>
              <a:t>processID</a:t>
            </a:r>
            <a:r>
              <a:rPr lang="en-GB" sz="1200" b="0" i="0" u="none" strike="noStrike" kern="1200" dirty="0">
                <a:solidFill>
                  <a:schemeClr val="tx1"/>
                </a:solidFill>
                <a:effectLst/>
                <a:latin typeface="+mn-lt"/>
                <a:ea typeface="+mn-ea"/>
                <a:cs typeface="+mn-cs"/>
              </a:rPr>
              <a:t>&gt;/</a:t>
            </a:r>
            <a:r>
              <a:rPr lang="en-GB" sz="1200" b="0" i="0" u="none" strike="noStrike" kern="1200" dirty="0" err="1">
                <a:solidFill>
                  <a:schemeClr val="tx1"/>
                </a:solidFill>
                <a:effectLst/>
                <a:latin typeface="+mn-lt"/>
                <a:ea typeface="+mn-ea"/>
                <a:cs typeface="+mn-cs"/>
              </a:rPr>
              <a:t>fd</a:t>
            </a:r>
            <a:r>
              <a:rPr lang="en-GB" sz="1200" b="0" i="0" u="none" strike="noStrike" kern="1200" dirty="0">
                <a:solidFill>
                  <a:schemeClr val="tx1"/>
                </a:solidFill>
                <a:effectLst/>
                <a:latin typeface="+mn-lt"/>
                <a:ea typeface="+mn-ea"/>
                <a:cs typeface="+mn-cs"/>
              </a:rPr>
              <a:t>/2</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Vertical bas | is pipe</a:t>
            </a:r>
          </a:p>
          <a:p>
            <a:endParaRPr lang="en-US" dirty="0"/>
          </a:p>
          <a:p>
            <a:endParaRPr lang="en-US" dirty="0"/>
          </a:p>
        </p:txBody>
      </p:sp>
      <p:sp>
        <p:nvSpPr>
          <p:cNvPr id="4" name="Slide Number Placeholder 3"/>
          <p:cNvSpPr>
            <a:spLocks noGrp="1"/>
          </p:cNvSpPr>
          <p:nvPr>
            <p:ph type="sldNum" sz="quarter" idx="5"/>
          </p:nvPr>
        </p:nvSpPr>
        <p:spPr/>
        <p:txBody>
          <a:bodyPr/>
          <a:lstStyle/>
          <a:p>
            <a:fld id="{1C689297-58EB-8E4C-BB95-A4B36E0E3CBB}" type="slidenum">
              <a:rPr lang="en-US" smtClean="0"/>
              <a:t>23</a:t>
            </a:fld>
            <a:endParaRPr lang="en-US"/>
          </a:p>
        </p:txBody>
      </p:sp>
    </p:spTree>
    <p:extLst>
      <p:ext uri="{BB962C8B-B14F-4D97-AF65-F5344CB8AC3E}">
        <p14:creationId xmlns:p14="http://schemas.microsoft.com/office/powerpoint/2010/main" val="11144941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2340049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526064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2678871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2520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2747861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GB"/>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080AD43-C21A-FE4B-AFA5-21708BE3D8BD}" type="datetimeFigureOut">
              <a:rPr lang="en-US" smtClean="0"/>
              <a:t>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12259414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GB"/>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C080AD43-C21A-FE4B-AFA5-21708BE3D8BD}" type="datetimeFigureOut">
              <a:rPr lang="en-US" smtClean="0"/>
              <a:t>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1594903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1463726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GB"/>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9649371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8ED7-D18A-E205-01AD-8ADF56FA926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2207BC1-3D6E-2FFF-49E4-E7F9A8EA194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3B4EB8-ED9F-0B0E-FA89-AD5EED63C5EF}"/>
              </a:ext>
            </a:extLst>
          </p:cNvPr>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a:extLst>
              <a:ext uri="{FF2B5EF4-FFF2-40B4-BE49-F238E27FC236}">
                <a16:creationId xmlns:a16="http://schemas.microsoft.com/office/drawing/2014/main" id="{B9B9664E-E9D0-124D-4556-5004A7B9B9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92DE49-2C67-C9F2-F514-0DEA31C35D5E}"/>
              </a:ext>
            </a:extLst>
          </p:cNvPr>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779045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74105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GB"/>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080AD43-C21A-FE4B-AFA5-21708BE3D8BD}" type="datetimeFigureOut">
              <a:rPr lang="en-US" smtClean="0"/>
              <a:t>11/3/25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729544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432613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080AD43-C21A-FE4B-AFA5-21708BE3D8BD}" type="datetimeFigureOut">
              <a:rPr lang="en-US" smtClean="0"/>
              <a:t>11/3/25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703783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080AD43-C21A-FE4B-AFA5-21708BE3D8BD}" type="datetimeFigureOut">
              <a:rPr lang="en-US" smtClean="0"/>
              <a:t>11/3/25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18034064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C080AD43-C21A-FE4B-AFA5-21708BE3D8BD}" type="datetimeFigureOut">
              <a:rPr lang="en-US" smtClean="0"/>
              <a:t>11/3/25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2037835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GB"/>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321502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80AD43-C21A-FE4B-AFA5-21708BE3D8BD}" type="datetimeFigureOut">
              <a:rPr lang="en-US" smtClean="0"/>
              <a:t>11/3/25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E9DA19F-AD43-CD49-BB37-371D42A6051B}" type="slidenum">
              <a:rPr lang="en-US" smtClean="0"/>
              <a:t>‹#›</a:t>
            </a:fld>
            <a:endParaRPr lang="en-US"/>
          </a:p>
        </p:txBody>
      </p:sp>
    </p:spTree>
    <p:extLst>
      <p:ext uri="{BB962C8B-B14F-4D97-AF65-F5344CB8AC3E}">
        <p14:creationId xmlns:p14="http://schemas.microsoft.com/office/powerpoint/2010/main" val="3972439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C080AD43-C21A-FE4B-AFA5-21708BE3D8BD}" type="datetimeFigureOut">
              <a:rPr lang="en-US" smtClean="0"/>
              <a:t>11/3/25</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2E9DA19F-AD43-CD49-BB37-371D42A6051B}" type="slidenum">
              <a:rPr lang="en-US" smtClean="0"/>
              <a:t>‹#›</a:t>
            </a:fld>
            <a:endParaRPr lang="en-US"/>
          </a:p>
        </p:txBody>
      </p:sp>
    </p:spTree>
    <p:extLst>
      <p:ext uri="{BB962C8B-B14F-4D97-AF65-F5344CB8AC3E}">
        <p14:creationId xmlns:p14="http://schemas.microsoft.com/office/powerpoint/2010/main" val="4169399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hyperlink" Target="https://docs.hpc.qmul.ac.uk/storage/movingdata/"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docs.hpc.qmul.ac.uk/using/"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hyperlink" Target="https://docs.hpc.qmul.ac.uk/cheatsheets/" TargetMode="External"/><Relationship Id="rId4" Type="http://schemas.openxmlformats.org/officeDocument/2006/relationships/hyperlink" Target="https://docs.hpc.qmul.ac.uk/using/jobscriptbuilder/"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ndemand.hpc.qmul.ac.uk/" TargetMode="Externa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hyperlink" Target="https://docs.hpc.qmul.ac.uk/ondemand/rstudio/"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hpc.qmul.ac.uk/ondemand/jupyter/" TargetMode="Externa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hpc.qmul.ac.uk/" TargetMode="External"/><Relationship Id="rId2" Type="http://schemas.openxmlformats.org/officeDocument/2006/relationships/hyperlink" Target="https://learn.hpc.qmul.ac.uk/tutorials/" TargetMode="External"/><Relationship Id="rId1" Type="http://schemas.openxmlformats.org/officeDocument/2006/relationships/slideLayout" Target="../slideLayouts/slideLayout18.xml"/><Relationship Id="rId4" Type="http://schemas.openxmlformats.org/officeDocument/2006/relationships/hyperlink" Target="https://blog.hpc.qmul.ac.uk/R-tutorial-part-one-top-tip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docs.hpc.qmul.ac.uk/" TargetMode="External"/><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termius.com/download/macos" TargetMode="External"/><Relationship Id="rId2" Type="http://schemas.openxmlformats.org/officeDocument/2006/relationships/image" Target="../media/image13.png"/><Relationship Id="rId1" Type="http://schemas.openxmlformats.org/officeDocument/2006/relationships/slideLayout" Target="../slideLayouts/slideLayout18.xml"/><Relationship Id="rId5" Type="http://schemas.openxmlformats.org/officeDocument/2006/relationships/hyperlink" Target="https://termius.com/download/linux" TargetMode="External"/><Relationship Id="rId4" Type="http://schemas.openxmlformats.org/officeDocument/2006/relationships/hyperlink" Target="https://termius.com/download/window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83C6FF9-0490-867A-32A7-8B83F9B716E9}"/>
              </a:ext>
            </a:extLst>
          </p:cNvPr>
          <p:cNvSpPr/>
          <p:nvPr/>
        </p:nvSpPr>
        <p:spPr>
          <a:xfrm>
            <a:off x="0" y="1"/>
            <a:ext cx="12185589" cy="6858000"/>
          </a:xfrm>
          <a:prstGeom prst="rect">
            <a:avLst/>
          </a:prstGeom>
          <a:solidFill>
            <a:srgbClr val="99C0E6">
              <a:alpha val="14118"/>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tabLst>
                <a:tab pos="2657475" algn="l"/>
              </a:tabLst>
            </a:pPr>
            <a:endParaRPr lang="en-GB" dirty="0">
              <a:solidFill>
                <a:schemeClr val="tx1"/>
              </a:solidFill>
            </a:endParaRPr>
          </a:p>
        </p:txBody>
      </p:sp>
      <p:sp>
        <p:nvSpPr>
          <p:cNvPr id="2" name="TextBox 1">
            <a:extLst>
              <a:ext uri="{FF2B5EF4-FFF2-40B4-BE49-F238E27FC236}">
                <a16:creationId xmlns:a16="http://schemas.microsoft.com/office/drawing/2014/main" id="{C0CF763D-24F1-489E-6425-EF77BD4A89D5}"/>
              </a:ext>
            </a:extLst>
          </p:cNvPr>
          <p:cNvSpPr txBox="1"/>
          <p:nvPr/>
        </p:nvSpPr>
        <p:spPr>
          <a:xfrm>
            <a:off x="3157549" y="1369694"/>
            <a:ext cx="5894947" cy="646331"/>
          </a:xfrm>
          <a:prstGeom prst="rect">
            <a:avLst/>
          </a:prstGeom>
          <a:noFill/>
        </p:spPr>
        <p:txBody>
          <a:bodyPr wrap="none" rtlCol="0">
            <a:spAutoFit/>
          </a:bodyPr>
          <a:lstStyle/>
          <a:p>
            <a:r>
              <a:rPr lang="en-US" sz="3600" dirty="0">
                <a:solidFill>
                  <a:srgbClr val="002060"/>
                </a:solidFill>
              </a:rPr>
              <a:t>HPC QMUL &amp; LINUX TUTORIAL</a:t>
            </a:r>
          </a:p>
        </p:txBody>
      </p:sp>
      <p:sp>
        <p:nvSpPr>
          <p:cNvPr id="3" name="CustomShape 2">
            <a:extLst>
              <a:ext uri="{FF2B5EF4-FFF2-40B4-BE49-F238E27FC236}">
                <a16:creationId xmlns:a16="http://schemas.microsoft.com/office/drawing/2014/main" id="{2573271F-94F7-C7C6-90CE-98C95FB11447}"/>
              </a:ext>
            </a:extLst>
          </p:cNvPr>
          <p:cNvSpPr/>
          <p:nvPr/>
        </p:nvSpPr>
        <p:spPr>
          <a:xfrm>
            <a:off x="1523880" y="3602160"/>
            <a:ext cx="9143280" cy="165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ctr">
              <a:lnSpc>
                <a:spcPct val="90000"/>
              </a:lnSpc>
              <a:spcBef>
                <a:spcPts val="1001"/>
              </a:spcBef>
              <a:tabLst>
                <a:tab pos="0" algn="l"/>
              </a:tabLst>
            </a:pPr>
            <a:r>
              <a:rPr lang="en-US" sz="2800" b="0" strike="noStrike" spc="-1" dirty="0">
                <a:solidFill>
                  <a:srgbClr val="000000"/>
                </a:solidFill>
                <a:ea typeface="Arial"/>
              </a:rPr>
              <a:t>MSc Cancer Genomics and Data Science</a:t>
            </a:r>
          </a:p>
          <a:p>
            <a:pPr algn="ctr">
              <a:lnSpc>
                <a:spcPct val="90000"/>
              </a:lnSpc>
              <a:spcBef>
                <a:spcPts val="1001"/>
              </a:spcBef>
              <a:tabLst>
                <a:tab pos="0" algn="l"/>
              </a:tabLst>
            </a:pPr>
            <a:r>
              <a:rPr lang="en-US" sz="2400" b="0" strike="noStrike" spc="-1">
                <a:solidFill>
                  <a:srgbClr val="000000"/>
                </a:solidFill>
                <a:ea typeface="Arial"/>
              </a:rPr>
              <a:t>Ankit </a:t>
            </a:r>
            <a:r>
              <a:rPr lang="en-US" sz="2400" b="0" strike="noStrike" spc="-1" dirty="0">
                <a:solidFill>
                  <a:srgbClr val="000000"/>
                </a:solidFill>
                <a:ea typeface="Arial"/>
              </a:rPr>
              <a:t>Patel</a:t>
            </a:r>
            <a:endParaRPr lang="en-GB" sz="2400" b="0" strike="noStrike" spc="-1" dirty="0"/>
          </a:p>
        </p:txBody>
      </p:sp>
    </p:spTree>
    <p:extLst>
      <p:ext uri="{BB962C8B-B14F-4D97-AF65-F5344CB8AC3E}">
        <p14:creationId xmlns:p14="http://schemas.microsoft.com/office/powerpoint/2010/main" val="29439033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0A70-7977-5BC7-1EC0-944172696900}"/>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B947A597-1AA8-2CC2-41E1-47C43B08020C}"/>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Logging in -  </a:t>
            </a:r>
            <a:r>
              <a:rPr lang="en-GB" b="0" i="0" u="none" strike="noStrike" dirty="0" err="1">
                <a:effectLst/>
                <a:latin typeface="Roboto" panose="02000000000000000000" pitchFamily="2" charset="0"/>
              </a:rPr>
              <a:t>Termius</a:t>
            </a:r>
            <a:endParaRPr lang="en-US" dirty="0"/>
          </a:p>
        </p:txBody>
      </p:sp>
      <p:grpSp>
        <p:nvGrpSpPr>
          <p:cNvPr id="10" name="Group 9">
            <a:extLst>
              <a:ext uri="{FF2B5EF4-FFF2-40B4-BE49-F238E27FC236}">
                <a16:creationId xmlns:a16="http://schemas.microsoft.com/office/drawing/2014/main" id="{4F14E924-246F-02A4-8498-D252FAEE7367}"/>
              </a:ext>
            </a:extLst>
          </p:cNvPr>
          <p:cNvGrpSpPr/>
          <p:nvPr/>
        </p:nvGrpSpPr>
        <p:grpSpPr>
          <a:xfrm>
            <a:off x="1426605" y="1020867"/>
            <a:ext cx="9322611" cy="5214408"/>
            <a:chOff x="-609025" y="1020867"/>
            <a:chExt cx="9322611" cy="5214408"/>
          </a:xfrm>
        </p:grpSpPr>
        <p:pic>
          <p:nvPicPr>
            <p:cNvPr id="3" name="Picture 2" descr="A screenshot of a computer&#10;&#10;Description automatically generated">
              <a:extLst>
                <a:ext uri="{FF2B5EF4-FFF2-40B4-BE49-F238E27FC236}">
                  <a16:creationId xmlns:a16="http://schemas.microsoft.com/office/drawing/2014/main" id="{864C5089-2756-950A-51B2-A7E8E754C14C}"/>
                </a:ext>
              </a:extLst>
            </p:cNvPr>
            <p:cNvPicPr>
              <a:picLocks noChangeAspect="1"/>
            </p:cNvPicPr>
            <p:nvPr/>
          </p:nvPicPr>
          <p:blipFill>
            <a:blip r:embed="rId2"/>
            <a:stretch>
              <a:fillRect/>
            </a:stretch>
          </p:blipFill>
          <p:spPr>
            <a:xfrm>
              <a:off x="941186" y="1092200"/>
              <a:ext cx="7772400" cy="5143075"/>
            </a:xfrm>
            <a:prstGeom prst="rect">
              <a:avLst/>
            </a:prstGeom>
          </p:spPr>
        </p:pic>
        <p:sp>
          <p:nvSpPr>
            <p:cNvPr id="5" name="Right Arrow 4">
              <a:extLst>
                <a:ext uri="{FF2B5EF4-FFF2-40B4-BE49-F238E27FC236}">
                  <a16:creationId xmlns:a16="http://schemas.microsoft.com/office/drawing/2014/main" id="{A9B88239-6B7C-B7CF-5815-433D32BC6138}"/>
                </a:ext>
              </a:extLst>
            </p:cNvPr>
            <p:cNvSpPr/>
            <p:nvPr/>
          </p:nvSpPr>
          <p:spPr>
            <a:xfrm rot="5400000">
              <a:off x="1183786" y="1092255"/>
              <a:ext cx="456925" cy="314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7A0446D-0097-AB36-7FEB-D43542F602A6}"/>
                </a:ext>
              </a:extLst>
            </p:cNvPr>
            <p:cNvSpPr/>
            <p:nvPr/>
          </p:nvSpPr>
          <p:spPr>
            <a:xfrm>
              <a:off x="6999514" y="5105400"/>
              <a:ext cx="1574800" cy="355600"/>
            </a:xfrm>
            <a:prstGeom prst="round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white rectangular object with a black border&#10;&#10;Description automatically generated">
              <a:extLst>
                <a:ext uri="{FF2B5EF4-FFF2-40B4-BE49-F238E27FC236}">
                  <a16:creationId xmlns:a16="http://schemas.microsoft.com/office/drawing/2014/main" id="{856922B1-49AB-78E8-443D-54641CBF9A95}"/>
                </a:ext>
              </a:extLst>
            </p:cNvPr>
            <p:cNvPicPr>
              <a:picLocks noChangeAspect="1"/>
            </p:cNvPicPr>
            <p:nvPr/>
          </p:nvPicPr>
          <p:blipFill>
            <a:blip r:embed="rId3"/>
            <a:srcRect t="1217" b="23790"/>
            <a:stretch/>
          </p:blipFill>
          <p:spPr>
            <a:xfrm>
              <a:off x="-609025" y="1092200"/>
              <a:ext cx="1550211" cy="5143075"/>
            </a:xfrm>
            <a:prstGeom prst="rect">
              <a:avLst/>
            </a:prstGeom>
          </p:spPr>
        </p:pic>
      </p:grpSp>
      <p:sp>
        <p:nvSpPr>
          <p:cNvPr id="11" name="Right Arrow 10">
            <a:extLst>
              <a:ext uri="{FF2B5EF4-FFF2-40B4-BE49-F238E27FC236}">
                <a16:creationId xmlns:a16="http://schemas.microsoft.com/office/drawing/2014/main" id="{00C0F44C-9B8B-B7E4-67F7-B2ABA20F30B7}"/>
              </a:ext>
            </a:extLst>
          </p:cNvPr>
          <p:cNvSpPr/>
          <p:nvPr/>
        </p:nvSpPr>
        <p:spPr>
          <a:xfrm>
            <a:off x="1041149" y="1477792"/>
            <a:ext cx="456925" cy="314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05D57EA-8D90-07E0-0C56-02631C31888C}"/>
              </a:ext>
            </a:extLst>
          </p:cNvPr>
          <p:cNvSpPr txBox="1"/>
          <p:nvPr/>
        </p:nvSpPr>
        <p:spPr>
          <a:xfrm>
            <a:off x="4595203" y="4814669"/>
            <a:ext cx="4535625" cy="830997"/>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FF0000"/>
                </a:solidFill>
              </a:rPr>
              <a:t>This is your private key file generated into .ssh folder</a:t>
            </a:r>
          </a:p>
          <a:p>
            <a:pPr marL="171450" indent="-171450">
              <a:buFont typeface="Arial" panose="020B0604020202020204" pitchFamily="34" charset="0"/>
              <a:buChar char="•"/>
            </a:pPr>
            <a:endParaRPr lang="en-US" sz="1200" dirty="0">
              <a:solidFill>
                <a:srgbClr val="FF0000"/>
              </a:solidFill>
            </a:endParaRPr>
          </a:p>
          <a:p>
            <a:pPr marL="171450" indent="-171450">
              <a:buFont typeface="Arial" panose="020B0604020202020204" pitchFamily="34" charset="0"/>
              <a:buChar char="•"/>
            </a:pPr>
            <a:r>
              <a:rPr lang="en-US" sz="1200" dirty="0">
                <a:solidFill>
                  <a:srgbClr val="FF0000"/>
                </a:solidFill>
              </a:rPr>
              <a:t>First Import this via Keychain &gt; SSH ( from the left column options)</a:t>
            </a:r>
          </a:p>
          <a:p>
            <a:pPr marL="628650" lvl="1" indent="-171450">
              <a:buFont typeface="Arial" panose="020B0604020202020204" pitchFamily="34" charset="0"/>
              <a:buChar char="•"/>
            </a:pPr>
            <a:r>
              <a:rPr lang="en-US" sz="1200" dirty="0">
                <a:solidFill>
                  <a:srgbClr val="FF0000"/>
                </a:solidFill>
              </a:rPr>
              <a:t>Provide passphrase if you have one</a:t>
            </a:r>
          </a:p>
        </p:txBody>
      </p:sp>
    </p:spTree>
    <p:extLst>
      <p:ext uri="{BB962C8B-B14F-4D97-AF65-F5344CB8AC3E}">
        <p14:creationId xmlns:p14="http://schemas.microsoft.com/office/powerpoint/2010/main" val="2391781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7E33F-6E2E-625A-6780-C55F1C3EFA2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816B98DC-3202-0787-0B14-ABEA4570FD06}"/>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Logging in -  </a:t>
            </a:r>
            <a:r>
              <a:rPr lang="en-GB" b="0" i="0" u="none" strike="noStrike" dirty="0" err="1">
                <a:effectLst/>
                <a:latin typeface="Roboto" panose="02000000000000000000" pitchFamily="2" charset="0"/>
              </a:rPr>
              <a:t>Termius</a:t>
            </a:r>
            <a:endParaRPr lang="en-US" dirty="0"/>
          </a:p>
        </p:txBody>
      </p:sp>
      <p:pic>
        <p:nvPicPr>
          <p:cNvPr id="3" name="Picture 2" descr="A screenshot of a computer&#10;&#10;Description automatically generated">
            <a:extLst>
              <a:ext uri="{FF2B5EF4-FFF2-40B4-BE49-F238E27FC236}">
                <a16:creationId xmlns:a16="http://schemas.microsoft.com/office/drawing/2014/main" id="{C18ECB7B-7C08-5066-92A1-DE851BF4DA64}"/>
              </a:ext>
            </a:extLst>
          </p:cNvPr>
          <p:cNvPicPr>
            <a:picLocks noChangeAspect="1"/>
          </p:cNvPicPr>
          <p:nvPr/>
        </p:nvPicPr>
        <p:blipFill>
          <a:blip r:embed="rId2"/>
          <a:srcRect l="656"/>
          <a:stretch/>
        </p:blipFill>
        <p:spPr>
          <a:xfrm>
            <a:off x="3215089" y="945867"/>
            <a:ext cx="5761822" cy="5912133"/>
          </a:xfrm>
          <a:prstGeom prst="rect">
            <a:avLst/>
          </a:prstGeom>
        </p:spPr>
      </p:pic>
    </p:spTree>
    <p:extLst>
      <p:ext uri="{BB962C8B-B14F-4D97-AF65-F5344CB8AC3E}">
        <p14:creationId xmlns:p14="http://schemas.microsoft.com/office/powerpoint/2010/main" val="3442145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DF874A-731C-7FCB-4EE9-C28937CFAB65}"/>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FILE TRANSFER</a:t>
            </a:r>
          </a:p>
        </p:txBody>
      </p:sp>
      <p:grpSp>
        <p:nvGrpSpPr>
          <p:cNvPr id="7" name="Group 6">
            <a:extLst>
              <a:ext uri="{FF2B5EF4-FFF2-40B4-BE49-F238E27FC236}">
                <a16:creationId xmlns:a16="http://schemas.microsoft.com/office/drawing/2014/main" id="{D4658DAF-6B85-C234-3B41-C21567C33ADF}"/>
              </a:ext>
            </a:extLst>
          </p:cNvPr>
          <p:cNvGrpSpPr/>
          <p:nvPr/>
        </p:nvGrpSpPr>
        <p:grpSpPr>
          <a:xfrm>
            <a:off x="1332537" y="1101650"/>
            <a:ext cx="10300664" cy="4170372"/>
            <a:chOff x="1332537" y="1101650"/>
            <a:chExt cx="10300664" cy="4170372"/>
          </a:xfrm>
        </p:grpSpPr>
        <p:sp>
          <p:nvSpPr>
            <p:cNvPr id="2" name="Rounded Rectangle 1">
              <a:extLst>
                <a:ext uri="{FF2B5EF4-FFF2-40B4-BE49-F238E27FC236}">
                  <a16:creationId xmlns:a16="http://schemas.microsoft.com/office/drawing/2014/main" id="{CD5CC595-757B-2E35-55C5-C3E5C9B81A5E}"/>
                </a:ext>
              </a:extLst>
            </p:cNvPr>
            <p:cNvSpPr/>
            <p:nvPr/>
          </p:nvSpPr>
          <p:spPr>
            <a:xfrm>
              <a:off x="8108373" y="2676076"/>
              <a:ext cx="880890" cy="3405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Termius</a:t>
              </a:r>
              <a:endParaRPr lang="en-US" dirty="0">
                <a:solidFill>
                  <a:schemeClr val="tx1"/>
                </a:solidFill>
              </a:endParaRPr>
            </a:p>
          </p:txBody>
        </p:sp>
        <p:sp>
          <p:nvSpPr>
            <p:cNvPr id="6" name="TextBox 5">
              <a:extLst>
                <a:ext uri="{FF2B5EF4-FFF2-40B4-BE49-F238E27FC236}">
                  <a16:creationId xmlns:a16="http://schemas.microsoft.com/office/drawing/2014/main" id="{560FF09C-E4FA-0E1E-CFCA-93379DDD9450}"/>
                </a:ext>
              </a:extLst>
            </p:cNvPr>
            <p:cNvSpPr txBox="1"/>
            <p:nvPr/>
          </p:nvSpPr>
          <p:spPr>
            <a:xfrm>
              <a:off x="1332537" y="1101650"/>
              <a:ext cx="10300664" cy="4170372"/>
            </a:xfrm>
            <a:prstGeom prst="rect">
              <a:avLst/>
            </a:prstGeom>
            <a:noFill/>
          </p:spPr>
          <p:txBody>
            <a:bodyPr wrap="square" rtlCol="0">
              <a:spAutoFit/>
            </a:bodyPr>
            <a:lstStyle/>
            <a:p>
              <a:endParaRPr lang="en-US" dirty="0"/>
            </a:p>
            <a:p>
              <a:endParaRPr lang="en-US" dirty="0"/>
            </a:p>
            <a:p>
              <a:pPr marL="285750" indent="-285750">
                <a:buFont typeface="Wingdings" pitchFamily="2" charset="2"/>
                <a:buChar char="v"/>
              </a:pPr>
              <a:r>
                <a:rPr lang="en-US" b="1" dirty="0"/>
                <a:t>Upload / download file from HPC</a:t>
              </a:r>
            </a:p>
            <a:p>
              <a:endParaRPr lang="en-US" sz="1300" dirty="0"/>
            </a:p>
            <a:p>
              <a:pPr lvl="1">
                <a:buFont typeface="Wingdings" pitchFamily="2" charset="2"/>
                <a:buChar char="Ø"/>
              </a:pPr>
              <a:r>
                <a:rPr lang="en-US" sz="1600" dirty="0">
                  <a:hlinkClick r:id="rId2"/>
                </a:rPr>
                <a:t>  </a:t>
              </a:r>
              <a:r>
                <a:rPr lang="en-US" dirty="0">
                  <a:hlinkClick r:id="rId2"/>
                </a:rPr>
                <a:t>https://docs.hpc.qmul.ac.uk/storage/movingdata/</a:t>
              </a:r>
              <a:endParaRPr lang="en-US" dirty="0"/>
            </a:p>
            <a:p>
              <a:pPr lvl="1"/>
              <a:endParaRPr lang="en-US" dirty="0"/>
            </a:p>
            <a:p>
              <a:pPr lvl="1">
                <a:buFont typeface="Wingdings" pitchFamily="2" charset="2"/>
                <a:buChar char="Ø"/>
              </a:pPr>
              <a:r>
                <a:rPr lang="en-US" dirty="0"/>
                <a:t> Secure File Transfer Protocols (SFTP): GUI – FileZilla, </a:t>
              </a:r>
              <a:r>
                <a:rPr lang="en-US" dirty="0" err="1"/>
                <a:t>MobaXterm</a:t>
              </a:r>
              <a:r>
                <a:rPr lang="en-US" dirty="0"/>
                <a:t>,</a:t>
              </a:r>
            </a:p>
            <a:p>
              <a:pPr lvl="1"/>
              <a:endParaRPr lang="en-US" dirty="0"/>
            </a:p>
            <a:p>
              <a:pPr lvl="1"/>
              <a:endParaRPr lang="en-US" dirty="0"/>
            </a:p>
            <a:p>
              <a:pPr lvl="1"/>
              <a:endParaRPr lang="en-US" dirty="0"/>
            </a:p>
            <a:p>
              <a:pPr marL="285750" indent="-285750">
                <a:buFont typeface="Wingdings" pitchFamily="2" charset="2"/>
                <a:buChar char="v"/>
              </a:pPr>
              <a:r>
                <a:rPr lang="en-US" dirty="0"/>
                <a:t>Use scratch space (~3TB storage available)</a:t>
              </a:r>
            </a:p>
            <a:p>
              <a:pPr marL="285750" indent="-285750">
                <a:buFont typeface="Wingdings" pitchFamily="2" charset="2"/>
                <a:buChar char="v"/>
              </a:pPr>
              <a:endParaRPr lang="en-US" dirty="0"/>
            </a:p>
            <a:p>
              <a:pPr marL="800100" lvl="1" indent="-342900">
                <a:buFont typeface="Wingdings" pitchFamily="2" charset="2"/>
                <a:buChar char="Ø"/>
              </a:pPr>
              <a:r>
                <a:rPr lang="en-GB" dirty="0"/>
                <a:t>Scratch is held in </a:t>
              </a:r>
              <a:r>
                <a:rPr lang="en-GB" dirty="0">
                  <a:highlight>
                    <a:srgbClr val="C0C0C0"/>
                  </a:highlight>
                  <a:latin typeface="Courier New" panose="02070309020205020404" pitchFamily="49" charset="0"/>
                  <a:cs typeface="Courier New" panose="02070309020205020404" pitchFamily="49" charset="0"/>
                </a:rPr>
                <a:t>/data/scratch/hmy123</a:t>
              </a:r>
              <a:r>
                <a:rPr lang="en-GB" dirty="0"/>
                <a:t> and is automatically deleted 35 days after the last modification time.</a:t>
              </a:r>
              <a:endParaRPr lang="en-US" dirty="0"/>
            </a:p>
            <a:p>
              <a:endParaRPr lang="en-US" dirty="0"/>
            </a:p>
          </p:txBody>
        </p:sp>
      </p:grpSp>
    </p:spTree>
    <p:extLst>
      <p:ext uri="{BB962C8B-B14F-4D97-AF65-F5344CB8AC3E}">
        <p14:creationId xmlns:p14="http://schemas.microsoft.com/office/powerpoint/2010/main" val="233766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BD36-FC61-6C22-3CFA-6D4B6FD173D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1A37AD6-5A88-1A89-1009-07F598F6EB92}"/>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File transfer -  </a:t>
            </a:r>
            <a:r>
              <a:rPr lang="en-GB" b="0" i="0" u="none" strike="noStrike" dirty="0" err="1">
                <a:effectLst/>
                <a:latin typeface="Roboto" panose="02000000000000000000" pitchFamily="2" charset="0"/>
              </a:rPr>
              <a:t>Termius</a:t>
            </a:r>
            <a:endParaRPr lang="en-US" dirty="0"/>
          </a:p>
        </p:txBody>
      </p:sp>
      <p:pic>
        <p:nvPicPr>
          <p:cNvPr id="2" name="Content Placeholder 4" descr="A screenshot of a computer&#10;&#10;Description automatically generated">
            <a:extLst>
              <a:ext uri="{FF2B5EF4-FFF2-40B4-BE49-F238E27FC236}">
                <a16:creationId xmlns:a16="http://schemas.microsoft.com/office/drawing/2014/main" id="{A9222401-97FB-9B39-63C3-C902387D9B1B}"/>
              </a:ext>
            </a:extLst>
          </p:cNvPr>
          <p:cNvPicPr>
            <a:picLocks noGrp="1" noChangeAspect="1"/>
          </p:cNvPicPr>
          <p:nvPr>
            <p:ph idx="1"/>
          </p:nvPr>
        </p:nvPicPr>
        <p:blipFill>
          <a:blip r:embed="rId2"/>
          <a:stretch>
            <a:fillRect/>
          </a:stretch>
        </p:blipFill>
        <p:spPr>
          <a:xfrm>
            <a:off x="1658293" y="1222874"/>
            <a:ext cx="8875413" cy="5339206"/>
          </a:xfrm>
        </p:spPr>
      </p:pic>
      <p:sp>
        <p:nvSpPr>
          <p:cNvPr id="5" name="Right Arrow 4">
            <a:extLst>
              <a:ext uri="{FF2B5EF4-FFF2-40B4-BE49-F238E27FC236}">
                <a16:creationId xmlns:a16="http://schemas.microsoft.com/office/drawing/2014/main" id="{718FBCB2-C17C-9854-A304-72A556C60D72}"/>
              </a:ext>
            </a:extLst>
          </p:cNvPr>
          <p:cNvSpPr/>
          <p:nvPr/>
        </p:nvSpPr>
        <p:spPr>
          <a:xfrm rot="2946220">
            <a:off x="2416724" y="887571"/>
            <a:ext cx="456925" cy="314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48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5FB6F7-0A52-CFC4-D645-ED0F1A9B3F68}"/>
              </a:ext>
            </a:extLst>
          </p:cNvPr>
          <p:cNvSpPr txBox="1"/>
          <p:nvPr/>
        </p:nvSpPr>
        <p:spPr>
          <a:xfrm>
            <a:off x="543499" y="2143036"/>
            <a:ext cx="11105002" cy="1427699"/>
          </a:xfrm>
          <a:prstGeom prst="rect">
            <a:avLst/>
          </a:prstGeom>
          <a:noFill/>
        </p:spPr>
        <p:txBody>
          <a:bodyPr wrap="square">
            <a:spAutoFit/>
          </a:bodyPr>
          <a:lstStyle/>
          <a:p>
            <a:pPr marL="285750" indent="-285750">
              <a:lnSpc>
                <a:spcPct val="150000"/>
              </a:lnSpc>
              <a:buFont typeface="Wingdings" pitchFamily="2" charset="2"/>
              <a:buChar char="Ø"/>
            </a:pPr>
            <a:r>
              <a:rPr lang="en-GB" sz="2000" b="0" i="0" u="none" strike="noStrike" dirty="0">
                <a:effectLst/>
              </a:rPr>
              <a:t>The </a:t>
            </a:r>
            <a:r>
              <a:rPr lang="en-GB" sz="2000" dirty="0" err="1"/>
              <a:t>authorized_keys</a:t>
            </a:r>
            <a:r>
              <a:rPr lang="en-GB" sz="2000" b="0" i="0" u="none" strike="noStrike" dirty="0">
                <a:effectLst/>
              </a:rPr>
              <a:t> file in the </a:t>
            </a:r>
            <a:r>
              <a:rPr lang="en-GB" sz="2000" dirty="0">
                <a:highlight>
                  <a:srgbClr val="C0C0C0"/>
                </a:highlight>
                <a:latin typeface="Courier New" panose="02070309020205020404" pitchFamily="49" charset="0"/>
                <a:cs typeface="Courier New" panose="02070309020205020404" pitchFamily="49" charset="0"/>
              </a:rPr>
              <a:t>/data/scratch/hmy123/.ssh</a:t>
            </a:r>
            <a:r>
              <a:rPr lang="en-GB" sz="2000" dirty="0">
                <a:latin typeface="Courier New" panose="02070309020205020404" pitchFamily="49" charset="0"/>
                <a:cs typeface="Courier New" panose="02070309020205020404" pitchFamily="49" charset="0"/>
              </a:rPr>
              <a:t> </a:t>
            </a:r>
            <a:r>
              <a:rPr lang="en-GB" sz="2000" b="0" i="0" u="none" strike="noStrike" dirty="0">
                <a:effectLst/>
              </a:rPr>
              <a:t>folder on </a:t>
            </a:r>
            <a:r>
              <a:rPr lang="en-GB" sz="2000" b="0" i="0" u="none" strike="noStrike" dirty="0" err="1">
                <a:effectLst/>
              </a:rPr>
              <a:t>Apocrita</a:t>
            </a:r>
            <a:r>
              <a:rPr lang="en-GB" sz="2000" b="0" i="0" u="none" strike="noStrike" dirty="0">
                <a:effectLst/>
              </a:rPr>
              <a:t> contains a list of the public keys that will allow a user to authenticate into their account, by providing the corresponding private key.</a:t>
            </a:r>
            <a:endParaRPr lang="en-US" sz="2000" dirty="0"/>
          </a:p>
        </p:txBody>
      </p:sp>
      <p:sp>
        <p:nvSpPr>
          <p:cNvPr id="2" name="Title 1">
            <a:extLst>
              <a:ext uri="{FF2B5EF4-FFF2-40B4-BE49-F238E27FC236}">
                <a16:creationId xmlns:a16="http://schemas.microsoft.com/office/drawing/2014/main" id="{296112B4-13C3-9F18-15F3-E311E148E85D}"/>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sz="2500" b="0" i="0" u="none" strike="noStrike" dirty="0">
                <a:effectLst/>
                <a:latin typeface="Roboto" panose="02000000000000000000" pitchFamily="2" charset="0"/>
              </a:rPr>
              <a:t>Maintaining your </a:t>
            </a:r>
            <a:r>
              <a:rPr lang="en-GB" sz="2500" b="0" i="0" u="none" strike="noStrike" dirty="0" err="1">
                <a:effectLst/>
                <a:latin typeface="Roboto" panose="02000000000000000000" pitchFamily="2" charset="0"/>
              </a:rPr>
              <a:t>authorized_keys</a:t>
            </a:r>
            <a:r>
              <a:rPr lang="en-GB" sz="2500" b="0" i="0" u="none" strike="noStrike" dirty="0">
                <a:effectLst/>
                <a:latin typeface="Roboto" panose="02000000000000000000" pitchFamily="2" charset="0"/>
              </a:rPr>
              <a:t> file on </a:t>
            </a:r>
            <a:r>
              <a:rPr lang="en-GB" sz="2500" b="0" i="0" u="none" strike="noStrike" dirty="0" err="1">
                <a:effectLst/>
                <a:latin typeface="Roboto" panose="02000000000000000000" pitchFamily="2" charset="0"/>
              </a:rPr>
              <a:t>Apocrita</a:t>
            </a:r>
            <a:endParaRPr lang="en-GB" sz="2500" b="0" i="0" u="none" strike="noStrike" dirty="0">
              <a:effectLst/>
              <a:latin typeface="Roboto" panose="02000000000000000000" pitchFamily="2" charset="0"/>
            </a:endParaRPr>
          </a:p>
        </p:txBody>
      </p:sp>
    </p:spTree>
    <p:extLst>
      <p:ext uri="{BB962C8B-B14F-4D97-AF65-F5344CB8AC3E}">
        <p14:creationId xmlns:p14="http://schemas.microsoft.com/office/powerpoint/2010/main" val="262023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3053F3-2E05-0AFE-8569-ACA6B204AF76}"/>
              </a:ext>
            </a:extLst>
          </p:cNvPr>
          <p:cNvSpPr txBox="1"/>
          <p:nvPr/>
        </p:nvSpPr>
        <p:spPr>
          <a:xfrm>
            <a:off x="2079171" y="2395249"/>
            <a:ext cx="7881258" cy="553998"/>
          </a:xfrm>
          <a:prstGeom prst="rect">
            <a:avLst/>
          </a:prstGeom>
          <a:noFill/>
        </p:spPr>
        <p:txBody>
          <a:bodyPr wrap="square">
            <a:spAutoFit/>
          </a:bodyPr>
          <a:lstStyle/>
          <a:p>
            <a:r>
              <a:rPr lang="en-US" sz="3000" dirty="0" err="1"/>
              <a:t>qlogin</a:t>
            </a:r>
            <a:r>
              <a:rPr lang="en-US" sz="3000" dirty="0"/>
              <a:t> -pe </a:t>
            </a:r>
            <a:r>
              <a:rPr lang="en-US" sz="3000" dirty="0" err="1"/>
              <a:t>smp</a:t>
            </a:r>
            <a:r>
              <a:rPr lang="en-US" sz="3000" dirty="0"/>
              <a:t> </a:t>
            </a:r>
            <a:r>
              <a:rPr lang="en-US" sz="3000" dirty="0">
                <a:solidFill>
                  <a:srgbClr val="FF0000"/>
                </a:solidFill>
              </a:rPr>
              <a:t>1</a:t>
            </a:r>
            <a:r>
              <a:rPr lang="en-US" sz="3000" dirty="0"/>
              <a:t> -l </a:t>
            </a:r>
            <a:r>
              <a:rPr lang="en-US" sz="3000" dirty="0" err="1"/>
              <a:t>h_vmem</a:t>
            </a:r>
            <a:r>
              <a:rPr lang="en-US" sz="3000" dirty="0"/>
              <a:t>=</a:t>
            </a:r>
            <a:r>
              <a:rPr lang="en-US" sz="3000" dirty="0">
                <a:solidFill>
                  <a:srgbClr val="FF0000"/>
                </a:solidFill>
              </a:rPr>
              <a:t>4G</a:t>
            </a:r>
            <a:r>
              <a:rPr lang="en-US" sz="3000" dirty="0"/>
              <a:t> -l </a:t>
            </a:r>
            <a:r>
              <a:rPr lang="en-US" sz="3000" dirty="0" err="1"/>
              <a:t>h_rt</a:t>
            </a:r>
            <a:r>
              <a:rPr lang="en-US" sz="3000" dirty="0"/>
              <a:t>=</a:t>
            </a:r>
            <a:r>
              <a:rPr lang="en-US" sz="3000" dirty="0">
                <a:solidFill>
                  <a:srgbClr val="FF0000"/>
                </a:solidFill>
              </a:rPr>
              <a:t>1:0:0</a:t>
            </a:r>
          </a:p>
        </p:txBody>
      </p:sp>
      <p:sp>
        <p:nvSpPr>
          <p:cNvPr id="6" name="Title 1">
            <a:extLst>
              <a:ext uri="{FF2B5EF4-FFF2-40B4-BE49-F238E27FC236}">
                <a16:creationId xmlns:a16="http://schemas.microsoft.com/office/drawing/2014/main" id="{17B3F40C-19CD-516E-1D2E-B9002096258E}"/>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sz="2500" b="0" i="0" u="none" strike="noStrike" dirty="0">
                <a:effectLst/>
                <a:latin typeface="Roboto" panose="02000000000000000000" pitchFamily="2" charset="0"/>
              </a:rPr>
              <a:t>Running interactive session on </a:t>
            </a:r>
            <a:r>
              <a:rPr lang="en-GB" sz="2500" dirty="0" err="1">
                <a:latin typeface="Roboto" panose="02000000000000000000" pitchFamily="2" charset="0"/>
              </a:rPr>
              <a:t>A</a:t>
            </a:r>
            <a:r>
              <a:rPr lang="en-GB" sz="2500" b="0" i="0" u="none" strike="noStrike" dirty="0" err="1">
                <a:effectLst/>
                <a:latin typeface="Roboto" panose="02000000000000000000" pitchFamily="2" charset="0"/>
              </a:rPr>
              <a:t>pocrita</a:t>
            </a:r>
            <a:endParaRPr lang="en-GB" sz="2500" b="0" i="0" u="none" strike="noStrike" dirty="0">
              <a:effectLst/>
              <a:latin typeface="Roboto" panose="02000000000000000000" pitchFamily="2" charset="0"/>
            </a:endParaRPr>
          </a:p>
        </p:txBody>
      </p:sp>
      <p:sp>
        <p:nvSpPr>
          <p:cNvPr id="7" name="TextBox 6">
            <a:extLst>
              <a:ext uri="{FF2B5EF4-FFF2-40B4-BE49-F238E27FC236}">
                <a16:creationId xmlns:a16="http://schemas.microsoft.com/office/drawing/2014/main" id="{CC754B0E-94D3-DBAE-5011-A54AC893E979}"/>
              </a:ext>
            </a:extLst>
          </p:cNvPr>
          <p:cNvSpPr txBox="1"/>
          <p:nvPr/>
        </p:nvSpPr>
        <p:spPr>
          <a:xfrm>
            <a:off x="4003514" y="3429000"/>
            <a:ext cx="1435008" cy="369332"/>
          </a:xfrm>
          <a:prstGeom prst="rect">
            <a:avLst/>
          </a:prstGeom>
          <a:noFill/>
        </p:spPr>
        <p:txBody>
          <a:bodyPr wrap="none" rtlCol="0">
            <a:spAutoFit/>
          </a:bodyPr>
          <a:lstStyle/>
          <a:p>
            <a:r>
              <a:rPr lang="en-US" dirty="0"/>
              <a:t>core required</a:t>
            </a:r>
          </a:p>
        </p:txBody>
      </p:sp>
      <p:sp>
        <p:nvSpPr>
          <p:cNvPr id="8" name="TextBox 7">
            <a:extLst>
              <a:ext uri="{FF2B5EF4-FFF2-40B4-BE49-F238E27FC236}">
                <a16:creationId xmlns:a16="http://schemas.microsoft.com/office/drawing/2014/main" id="{0164002B-6BD5-AEA5-0818-BB9CB1F66A61}"/>
              </a:ext>
            </a:extLst>
          </p:cNvPr>
          <p:cNvSpPr txBox="1"/>
          <p:nvPr/>
        </p:nvSpPr>
        <p:spPr>
          <a:xfrm>
            <a:off x="6019800" y="3724088"/>
            <a:ext cx="1770036" cy="369332"/>
          </a:xfrm>
          <a:prstGeom prst="rect">
            <a:avLst/>
          </a:prstGeom>
          <a:noFill/>
        </p:spPr>
        <p:txBody>
          <a:bodyPr wrap="none" rtlCol="0">
            <a:spAutoFit/>
          </a:bodyPr>
          <a:lstStyle/>
          <a:p>
            <a:r>
              <a:rPr lang="en-US" dirty="0"/>
              <a:t>memory required</a:t>
            </a:r>
          </a:p>
        </p:txBody>
      </p:sp>
      <p:sp>
        <p:nvSpPr>
          <p:cNvPr id="9" name="TextBox 8">
            <a:extLst>
              <a:ext uri="{FF2B5EF4-FFF2-40B4-BE49-F238E27FC236}">
                <a16:creationId xmlns:a16="http://schemas.microsoft.com/office/drawing/2014/main" id="{72A266BE-B823-3AC2-D502-726C5EA27725}"/>
              </a:ext>
            </a:extLst>
          </p:cNvPr>
          <p:cNvSpPr txBox="1"/>
          <p:nvPr/>
        </p:nvSpPr>
        <p:spPr>
          <a:xfrm>
            <a:off x="8171650" y="3376527"/>
            <a:ext cx="1422184" cy="369332"/>
          </a:xfrm>
          <a:prstGeom prst="rect">
            <a:avLst/>
          </a:prstGeom>
          <a:noFill/>
        </p:spPr>
        <p:txBody>
          <a:bodyPr wrap="none" rtlCol="0">
            <a:spAutoFit/>
          </a:bodyPr>
          <a:lstStyle/>
          <a:p>
            <a:r>
              <a:rPr lang="en-US" dirty="0"/>
              <a:t>time required</a:t>
            </a:r>
          </a:p>
        </p:txBody>
      </p:sp>
      <p:sp>
        <p:nvSpPr>
          <p:cNvPr id="10" name="Up Arrow 9">
            <a:extLst>
              <a:ext uri="{FF2B5EF4-FFF2-40B4-BE49-F238E27FC236}">
                <a16:creationId xmlns:a16="http://schemas.microsoft.com/office/drawing/2014/main" id="{7584DEA2-107F-213B-8415-FAC98973304C}"/>
              </a:ext>
            </a:extLst>
          </p:cNvPr>
          <p:cNvSpPr/>
          <p:nvPr/>
        </p:nvSpPr>
        <p:spPr>
          <a:xfrm>
            <a:off x="4582885" y="2879067"/>
            <a:ext cx="130629" cy="54993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1CC2BD34-39C8-975B-D535-D660CD17EA89}"/>
              </a:ext>
            </a:extLst>
          </p:cNvPr>
          <p:cNvSpPr/>
          <p:nvPr/>
        </p:nvSpPr>
        <p:spPr>
          <a:xfrm>
            <a:off x="6834322" y="2923392"/>
            <a:ext cx="130629" cy="800696"/>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a16="http://schemas.microsoft.com/office/drawing/2014/main" id="{E107BFF6-DB44-6DA0-4AEF-D5520D7D5992}"/>
              </a:ext>
            </a:extLst>
          </p:cNvPr>
          <p:cNvSpPr/>
          <p:nvPr/>
        </p:nvSpPr>
        <p:spPr>
          <a:xfrm>
            <a:off x="8752113" y="2879067"/>
            <a:ext cx="130629" cy="549933"/>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382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70F0E69-D730-8662-FB4B-2D36A4A7F799}"/>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jobs</a:t>
            </a:r>
            <a:endParaRPr lang="en-US" dirty="0"/>
          </a:p>
        </p:txBody>
      </p:sp>
      <p:sp>
        <p:nvSpPr>
          <p:cNvPr id="10" name="TextBox 9">
            <a:extLst>
              <a:ext uri="{FF2B5EF4-FFF2-40B4-BE49-F238E27FC236}">
                <a16:creationId xmlns:a16="http://schemas.microsoft.com/office/drawing/2014/main" id="{323C4A56-E6F7-BF2E-810C-E759BB2896D7}"/>
              </a:ext>
            </a:extLst>
          </p:cNvPr>
          <p:cNvSpPr txBox="1"/>
          <p:nvPr/>
        </p:nvSpPr>
        <p:spPr>
          <a:xfrm>
            <a:off x="8037944" y="167050"/>
            <a:ext cx="3963556" cy="400110"/>
          </a:xfrm>
          <a:prstGeom prst="rect">
            <a:avLst/>
          </a:prstGeom>
          <a:noFill/>
        </p:spPr>
        <p:txBody>
          <a:bodyPr wrap="square">
            <a:spAutoFit/>
          </a:bodyPr>
          <a:lstStyle/>
          <a:p>
            <a:r>
              <a:rPr lang="en-US" sz="2000" dirty="0">
                <a:hlinkClick r:id="rId3">
                  <a:extLst>
                    <a:ext uri="{A12FA001-AC4F-418D-AE19-62706E023703}">
                      <ahyp:hlinkClr xmlns:ahyp="http://schemas.microsoft.com/office/drawing/2018/hyperlinkcolor" val="tx"/>
                    </a:ext>
                  </a:extLst>
                </a:hlinkClick>
              </a:rPr>
              <a:t>(https://docs.hpc.qmul.ac.uk/using/</a:t>
            </a:r>
            <a:r>
              <a:rPr lang="en-US" sz="2000" dirty="0"/>
              <a:t>)</a:t>
            </a:r>
          </a:p>
        </p:txBody>
      </p:sp>
      <p:sp>
        <p:nvSpPr>
          <p:cNvPr id="14" name="TextBox 13">
            <a:extLst>
              <a:ext uri="{FF2B5EF4-FFF2-40B4-BE49-F238E27FC236}">
                <a16:creationId xmlns:a16="http://schemas.microsoft.com/office/drawing/2014/main" id="{FC5F2FF6-F25A-FCE6-002B-8B5D933C5A82}"/>
              </a:ext>
            </a:extLst>
          </p:cNvPr>
          <p:cNvSpPr txBox="1"/>
          <p:nvPr/>
        </p:nvSpPr>
        <p:spPr>
          <a:xfrm>
            <a:off x="1746250" y="4916596"/>
            <a:ext cx="8699500" cy="1785104"/>
          </a:xfrm>
          <a:prstGeom prst="rect">
            <a:avLst/>
          </a:prstGeom>
          <a:noFill/>
        </p:spPr>
        <p:txBody>
          <a:bodyPr wrap="square">
            <a:spAutoFit/>
          </a:bodyPr>
          <a:lstStyle/>
          <a:p>
            <a:pPr algn="l"/>
            <a:r>
              <a:rPr lang="en-GB" sz="2000" b="1" i="0" u="none" strike="noStrike" dirty="0">
                <a:effectLst/>
              </a:rPr>
              <a:t>Build Job scripts : </a:t>
            </a:r>
            <a:r>
              <a:rPr lang="en-GB" dirty="0"/>
              <a:t>Job scripts builder : </a:t>
            </a:r>
            <a:r>
              <a:rPr lang="en-GB" dirty="0">
                <a:hlinkClick r:id="rId4"/>
              </a:rPr>
              <a:t>https://docs.hpc.qmul.ac.uk/using/jobscriptbuilder/</a:t>
            </a:r>
            <a:endParaRPr lang="en-GB" dirty="0"/>
          </a:p>
          <a:p>
            <a:pPr algn="l"/>
            <a:endParaRPr lang="en-GB" b="0" i="0" u="none" strike="noStrike" dirty="0">
              <a:effectLst/>
            </a:endParaRPr>
          </a:p>
          <a:p>
            <a:pPr lvl="2"/>
            <a:r>
              <a:rPr lang="en-GB" b="0" i="0" u="none" strike="noStrike" dirty="0">
                <a:effectLst/>
              </a:rPr>
              <a:t>Writing your job scripts with a text editor </a:t>
            </a:r>
            <a:r>
              <a:rPr lang="en-GB" dirty="0"/>
              <a:t>: </a:t>
            </a:r>
            <a:endParaRPr lang="en-GB" b="0" i="0" u="none" strike="noStrike" dirty="0">
              <a:effectLst/>
            </a:endParaRPr>
          </a:p>
          <a:p>
            <a:pPr marL="1657350" lvl="3" indent="-285750">
              <a:buFont typeface="Arial" panose="020B0604020202020204" pitchFamily="34" charset="0"/>
              <a:buChar char="•"/>
            </a:pPr>
            <a:r>
              <a:rPr lang="en-GB" b="0" i="0" u="none" strike="noStrike" dirty="0">
                <a:effectLst/>
              </a:rPr>
              <a:t>vim</a:t>
            </a:r>
          </a:p>
          <a:p>
            <a:pPr marL="1657350" lvl="3" indent="-285750">
              <a:buFont typeface="Arial" panose="020B0604020202020204" pitchFamily="34" charset="0"/>
              <a:buChar char="•"/>
            </a:pPr>
            <a:r>
              <a:rPr lang="en-GB" b="0" i="0" u="none" strike="noStrike" dirty="0">
                <a:effectLst/>
              </a:rPr>
              <a:t>emacs</a:t>
            </a:r>
          </a:p>
          <a:p>
            <a:pPr marL="1657350" lvl="3" indent="-285750">
              <a:buFont typeface="Arial" panose="020B0604020202020204" pitchFamily="34" charset="0"/>
              <a:buChar char="•"/>
            </a:pPr>
            <a:r>
              <a:rPr lang="en-GB" b="0" i="0" u="none" strike="noStrike" dirty="0">
                <a:effectLst/>
              </a:rPr>
              <a:t>nano (module load nano)</a:t>
            </a:r>
          </a:p>
        </p:txBody>
      </p:sp>
      <p:sp>
        <p:nvSpPr>
          <p:cNvPr id="3" name="TextBox 2">
            <a:extLst>
              <a:ext uri="{FF2B5EF4-FFF2-40B4-BE49-F238E27FC236}">
                <a16:creationId xmlns:a16="http://schemas.microsoft.com/office/drawing/2014/main" id="{39C1BFA7-02D8-B706-3C89-19792FE4F405}"/>
              </a:ext>
            </a:extLst>
          </p:cNvPr>
          <p:cNvSpPr txBox="1"/>
          <p:nvPr/>
        </p:nvSpPr>
        <p:spPr>
          <a:xfrm>
            <a:off x="2914650" y="892624"/>
            <a:ext cx="8007350" cy="3693319"/>
          </a:xfrm>
          <a:prstGeom prst="rect">
            <a:avLst/>
          </a:prstGeom>
          <a:noFill/>
        </p:spPr>
        <p:txBody>
          <a:bodyPr wrap="square">
            <a:spAutoFit/>
          </a:bodyPr>
          <a:lstStyle/>
          <a:p>
            <a:pPr marL="285750" indent="-285750">
              <a:buFont typeface="Wingdings" pitchFamily="2" charset="2"/>
              <a:buChar char="v"/>
            </a:pPr>
            <a:r>
              <a:rPr lang="en-GB" b="1" i="0" u="none" strike="noStrike" dirty="0">
                <a:effectLst/>
              </a:rPr>
              <a:t>Common commands to submit / manipulate jobs:</a:t>
            </a:r>
          </a:p>
          <a:p>
            <a:r>
              <a:rPr lang="en-GB" dirty="0">
                <a:latin typeface="Roboto" panose="02000000000000000000" pitchFamily="2" charset="0"/>
              </a:rPr>
              <a:t>	</a:t>
            </a:r>
            <a:r>
              <a:rPr lang="en-US" dirty="0"/>
              <a:t>(</a:t>
            </a:r>
            <a:r>
              <a:rPr lang="en-US" dirty="0">
                <a:hlinkClick r:id="rId5"/>
              </a:rPr>
              <a:t>https://docs.hpc.qmul.ac.uk/cheatsheets/</a:t>
            </a:r>
            <a:r>
              <a:rPr lang="en-US" dirty="0"/>
              <a:t>)</a:t>
            </a:r>
          </a:p>
          <a:p>
            <a:pPr marL="285750" indent="-285750">
              <a:buFont typeface="Wingdings" pitchFamily="2" charset="2"/>
              <a:buChar char="v"/>
            </a:pPr>
            <a:endParaRPr lang="en-US" b="1" dirty="0"/>
          </a:p>
          <a:p>
            <a:pPr lvl="2"/>
            <a:r>
              <a:rPr lang="en-US" dirty="0" err="1"/>
              <a:t>qsub</a:t>
            </a:r>
            <a:r>
              <a:rPr lang="en-US" dirty="0"/>
              <a:t> 		&gt; to submit job</a:t>
            </a:r>
          </a:p>
          <a:p>
            <a:pPr lvl="2"/>
            <a:r>
              <a:rPr lang="en-US" dirty="0" err="1"/>
              <a:t>qstat</a:t>
            </a:r>
            <a:r>
              <a:rPr lang="en-US" dirty="0"/>
              <a:t>  		&gt; to check status</a:t>
            </a:r>
          </a:p>
          <a:p>
            <a:pPr lvl="2"/>
            <a:r>
              <a:rPr lang="en-US" dirty="0" err="1"/>
              <a:t>qdel</a:t>
            </a:r>
            <a:r>
              <a:rPr lang="en-US" dirty="0"/>
              <a:t>			&gt; to delete job</a:t>
            </a:r>
          </a:p>
          <a:p>
            <a:pPr marL="628650" lvl="2"/>
            <a:r>
              <a:rPr lang="en-GB" dirty="0"/>
              <a:t>	</a:t>
            </a:r>
            <a:r>
              <a:rPr lang="en-GB" dirty="0" err="1"/>
              <a:t>qhold</a:t>
            </a:r>
            <a:r>
              <a:rPr lang="en-GB" dirty="0"/>
              <a:t>		&gt; holds a job from running</a:t>
            </a:r>
          </a:p>
          <a:p>
            <a:pPr marL="628650" lvl="2"/>
            <a:r>
              <a:rPr lang="en-GB" dirty="0"/>
              <a:t>	</a:t>
            </a:r>
            <a:r>
              <a:rPr lang="en-GB" dirty="0" err="1"/>
              <a:t>qrls</a:t>
            </a:r>
            <a:r>
              <a:rPr lang="en-GB" dirty="0"/>
              <a:t>			&gt; releases a job from a held status</a:t>
            </a:r>
          </a:p>
          <a:p>
            <a:pPr marL="628650" lvl="2"/>
            <a:r>
              <a:rPr lang="en-US" dirty="0"/>
              <a:t>	</a:t>
            </a:r>
            <a:r>
              <a:rPr lang="en-US" dirty="0" err="1"/>
              <a:t>Jobstats</a:t>
            </a:r>
            <a:r>
              <a:rPr lang="en-US" dirty="0"/>
              <a:t>		&gt; to check the usage of last completed 25 jobs</a:t>
            </a:r>
          </a:p>
          <a:p>
            <a:pPr marL="628650" lvl="2"/>
            <a:endParaRPr lang="en-GB" dirty="0"/>
          </a:p>
          <a:p>
            <a:pPr indent="-285750">
              <a:buFont typeface="Wingdings" pitchFamily="2" charset="2"/>
              <a:buChar char="v"/>
            </a:pPr>
            <a:r>
              <a:rPr lang="en-GB" b="1" i="0" u="none" strike="noStrike" dirty="0">
                <a:effectLst/>
              </a:rPr>
              <a:t>Commands specific to </a:t>
            </a:r>
            <a:r>
              <a:rPr lang="en-GB" b="1" i="0" u="none" strike="noStrike" dirty="0" err="1">
                <a:effectLst/>
              </a:rPr>
              <a:t>apocrita</a:t>
            </a:r>
            <a:endParaRPr lang="en-US" dirty="0"/>
          </a:p>
          <a:p>
            <a:pPr lvl="2"/>
            <a:r>
              <a:rPr lang="en-US" dirty="0" err="1"/>
              <a:t>qmquota</a:t>
            </a:r>
            <a:r>
              <a:rPr lang="en-US" dirty="0"/>
              <a:t>		&gt; storage information</a:t>
            </a:r>
          </a:p>
          <a:p>
            <a:pPr lvl="2"/>
            <a:r>
              <a:rPr lang="en-US" dirty="0"/>
              <a:t>module avail	&gt; to check all installed modules/packages on server</a:t>
            </a:r>
          </a:p>
        </p:txBody>
      </p:sp>
    </p:spTree>
    <p:extLst>
      <p:ext uri="{BB962C8B-B14F-4D97-AF65-F5344CB8AC3E}">
        <p14:creationId xmlns:p14="http://schemas.microsoft.com/office/powerpoint/2010/main" val="3981047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7F638-C5F4-1351-3159-64A74DCC527A}"/>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1B9C4BE-96A5-3F76-6252-91754CA760F8}"/>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jobs</a:t>
            </a:r>
            <a:endParaRPr lang="en-US" dirty="0"/>
          </a:p>
        </p:txBody>
      </p:sp>
      <p:pic>
        <p:nvPicPr>
          <p:cNvPr id="5" name="Picture 4" descr="A computer screen shot of a computer program&#10;&#10;Description automatically generated">
            <a:extLst>
              <a:ext uri="{FF2B5EF4-FFF2-40B4-BE49-F238E27FC236}">
                <a16:creationId xmlns:a16="http://schemas.microsoft.com/office/drawing/2014/main" id="{00CF7181-039D-226A-9D54-FE9842CC7889}"/>
              </a:ext>
            </a:extLst>
          </p:cNvPr>
          <p:cNvPicPr>
            <a:picLocks noChangeAspect="1"/>
          </p:cNvPicPr>
          <p:nvPr/>
        </p:nvPicPr>
        <p:blipFill>
          <a:blip r:embed="rId2"/>
          <a:stretch>
            <a:fillRect/>
          </a:stretch>
        </p:blipFill>
        <p:spPr>
          <a:xfrm>
            <a:off x="205390" y="1758925"/>
            <a:ext cx="11781219" cy="4764559"/>
          </a:xfrm>
          <a:prstGeom prst="rect">
            <a:avLst/>
          </a:prstGeom>
        </p:spPr>
      </p:pic>
      <p:sp>
        <p:nvSpPr>
          <p:cNvPr id="8" name="TextBox 7">
            <a:extLst>
              <a:ext uri="{FF2B5EF4-FFF2-40B4-BE49-F238E27FC236}">
                <a16:creationId xmlns:a16="http://schemas.microsoft.com/office/drawing/2014/main" id="{AAD9A7A5-C1AA-EAE3-773F-47CF1C1C5273}"/>
              </a:ext>
            </a:extLst>
          </p:cNvPr>
          <p:cNvSpPr txBox="1"/>
          <p:nvPr/>
        </p:nvSpPr>
        <p:spPr>
          <a:xfrm>
            <a:off x="1219199" y="784316"/>
            <a:ext cx="6096000" cy="369332"/>
          </a:xfrm>
          <a:prstGeom prst="rect">
            <a:avLst/>
          </a:prstGeom>
          <a:noFill/>
        </p:spPr>
        <p:txBody>
          <a:bodyPr wrap="square">
            <a:spAutoFit/>
          </a:bodyPr>
          <a:lstStyle/>
          <a:p>
            <a:r>
              <a:rPr lang="en-GB" dirty="0">
                <a:latin typeface="Roboto" panose="02000000000000000000" pitchFamily="2" charset="0"/>
              </a:rPr>
              <a:t>Example of python job</a:t>
            </a:r>
            <a:endParaRPr lang="en-US" dirty="0"/>
          </a:p>
        </p:txBody>
      </p:sp>
    </p:spTree>
    <p:extLst>
      <p:ext uri="{BB962C8B-B14F-4D97-AF65-F5344CB8AC3E}">
        <p14:creationId xmlns:p14="http://schemas.microsoft.com/office/powerpoint/2010/main" val="38452633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635A865E-856A-0AAB-C702-E648CA9B8149}"/>
              </a:ext>
            </a:extLst>
          </p:cNvPr>
          <p:cNvPicPr>
            <a:picLocks noGrp="1" noChangeAspect="1"/>
          </p:cNvPicPr>
          <p:nvPr>
            <p:ph idx="1"/>
          </p:nvPr>
        </p:nvPicPr>
        <p:blipFill>
          <a:blip r:embed="rId2"/>
          <a:stretch>
            <a:fillRect/>
          </a:stretch>
        </p:blipFill>
        <p:spPr>
          <a:xfrm>
            <a:off x="-24582" y="1356301"/>
            <a:ext cx="8753977" cy="2578399"/>
          </a:xfrm>
        </p:spPr>
      </p:pic>
      <p:sp>
        <p:nvSpPr>
          <p:cNvPr id="6" name="Title 1">
            <a:extLst>
              <a:ext uri="{FF2B5EF4-FFF2-40B4-BE49-F238E27FC236}">
                <a16:creationId xmlns:a16="http://schemas.microsoft.com/office/drawing/2014/main" id="{A7ED117F-DCED-0D97-DBD8-7813228E339C}"/>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jobs</a:t>
            </a:r>
            <a:endParaRPr lang="en-US" dirty="0"/>
          </a:p>
        </p:txBody>
      </p:sp>
      <p:sp>
        <p:nvSpPr>
          <p:cNvPr id="7" name="TextBox 6">
            <a:extLst>
              <a:ext uri="{FF2B5EF4-FFF2-40B4-BE49-F238E27FC236}">
                <a16:creationId xmlns:a16="http://schemas.microsoft.com/office/drawing/2014/main" id="{AE2A9B3A-4013-4C64-86E4-C03235321646}"/>
              </a:ext>
            </a:extLst>
          </p:cNvPr>
          <p:cNvSpPr txBox="1"/>
          <p:nvPr/>
        </p:nvSpPr>
        <p:spPr>
          <a:xfrm>
            <a:off x="1219199" y="784316"/>
            <a:ext cx="6096000" cy="369332"/>
          </a:xfrm>
          <a:prstGeom prst="rect">
            <a:avLst/>
          </a:prstGeom>
          <a:noFill/>
        </p:spPr>
        <p:txBody>
          <a:bodyPr wrap="square">
            <a:spAutoFit/>
          </a:bodyPr>
          <a:lstStyle/>
          <a:p>
            <a:r>
              <a:rPr lang="en-GB" dirty="0">
                <a:latin typeface="Roboto" panose="02000000000000000000" pitchFamily="2" charset="0"/>
              </a:rPr>
              <a:t>Example of R script job</a:t>
            </a:r>
            <a:endParaRPr lang="en-US" dirty="0"/>
          </a:p>
        </p:txBody>
      </p:sp>
      <p:pic>
        <p:nvPicPr>
          <p:cNvPr id="8" name="Picture 7" descr="A screenshot of a computer&#10;&#10;Description automatically generated">
            <a:extLst>
              <a:ext uri="{FF2B5EF4-FFF2-40B4-BE49-F238E27FC236}">
                <a16:creationId xmlns:a16="http://schemas.microsoft.com/office/drawing/2014/main" id="{CA00B83C-2C25-DF4E-DFB1-790882D1C1FC}"/>
              </a:ext>
            </a:extLst>
          </p:cNvPr>
          <p:cNvPicPr>
            <a:picLocks noChangeAspect="1"/>
          </p:cNvPicPr>
          <p:nvPr/>
        </p:nvPicPr>
        <p:blipFill>
          <a:blip r:embed="rId3"/>
          <a:stretch>
            <a:fillRect/>
          </a:stretch>
        </p:blipFill>
        <p:spPr>
          <a:xfrm>
            <a:off x="8068962" y="2619632"/>
            <a:ext cx="4123038" cy="4123038"/>
          </a:xfrm>
          <a:prstGeom prst="rect">
            <a:avLst/>
          </a:prstGeom>
        </p:spPr>
      </p:pic>
      <p:sp>
        <p:nvSpPr>
          <p:cNvPr id="9" name="TextBox 8">
            <a:extLst>
              <a:ext uri="{FF2B5EF4-FFF2-40B4-BE49-F238E27FC236}">
                <a16:creationId xmlns:a16="http://schemas.microsoft.com/office/drawing/2014/main" id="{40539B90-406E-7F09-56BF-A8E422BAC7BB}"/>
              </a:ext>
            </a:extLst>
          </p:cNvPr>
          <p:cNvSpPr txBox="1"/>
          <p:nvPr/>
        </p:nvSpPr>
        <p:spPr>
          <a:xfrm>
            <a:off x="8443147" y="1722171"/>
            <a:ext cx="3374668" cy="923330"/>
          </a:xfrm>
          <a:prstGeom prst="rect">
            <a:avLst/>
          </a:prstGeom>
          <a:noFill/>
        </p:spPr>
        <p:txBody>
          <a:bodyPr wrap="square" rtlCol="0">
            <a:spAutoFit/>
          </a:bodyPr>
          <a:lstStyle/>
          <a:p>
            <a:r>
              <a:rPr lang="en-US" dirty="0"/>
              <a:t>System email once the job either terminated / finished /ran out of memory</a:t>
            </a:r>
          </a:p>
        </p:txBody>
      </p:sp>
      <p:sp>
        <p:nvSpPr>
          <p:cNvPr id="10" name="Right Arrow 9">
            <a:extLst>
              <a:ext uri="{FF2B5EF4-FFF2-40B4-BE49-F238E27FC236}">
                <a16:creationId xmlns:a16="http://schemas.microsoft.com/office/drawing/2014/main" id="{9F5B3629-ED35-5B33-9EEC-955BC7212AD6}"/>
              </a:ext>
            </a:extLst>
          </p:cNvPr>
          <p:cNvSpPr/>
          <p:nvPr/>
        </p:nvSpPr>
        <p:spPr>
          <a:xfrm rot="10800000">
            <a:off x="9527922" y="6359750"/>
            <a:ext cx="301878" cy="178461"/>
          </a:xfrm>
          <a:prstGeom prst="rightArrow">
            <a:avLst>
              <a:gd name="adj1" fmla="val 30449"/>
              <a:gd name="adj2"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CF984-C4A9-4F40-9681-B24112C6371B}"/>
              </a:ext>
            </a:extLst>
          </p:cNvPr>
          <p:cNvSpPr txBox="1"/>
          <p:nvPr/>
        </p:nvSpPr>
        <p:spPr>
          <a:xfrm>
            <a:off x="10195358" y="6119004"/>
            <a:ext cx="1385316" cy="276999"/>
          </a:xfrm>
          <a:prstGeom prst="rect">
            <a:avLst/>
          </a:prstGeom>
          <a:noFill/>
        </p:spPr>
        <p:txBody>
          <a:bodyPr wrap="none" rtlCol="0">
            <a:spAutoFit/>
          </a:bodyPr>
          <a:lstStyle/>
          <a:p>
            <a:r>
              <a:rPr lang="en-US" sz="1200" dirty="0"/>
              <a:t>#real memory used</a:t>
            </a:r>
          </a:p>
        </p:txBody>
      </p:sp>
      <p:sp>
        <p:nvSpPr>
          <p:cNvPr id="12" name="TextBox 11">
            <a:extLst>
              <a:ext uri="{FF2B5EF4-FFF2-40B4-BE49-F238E27FC236}">
                <a16:creationId xmlns:a16="http://schemas.microsoft.com/office/drawing/2014/main" id="{260307A7-0245-E22C-09A6-9EE3FDA06DA1}"/>
              </a:ext>
            </a:extLst>
          </p:cNvPr>
          <p:cNvSpPr txBox="1"/>
          <p:nvPr/>
        </p:nvSpPr>
        <p:spPr>
          <a:xfrm>
            <a:off x="10195358" y="5918210"/>
            <a:ext cx="1996642" cy="276999"/>
          </a:xfrm>
          <a:prstGeom prst="rect">
            <a:avLst/>
          </a:prstGeom>
          <a:noFill/>
        </p:spPr>
        <p:txBody>
          <a:bodyPr wrap="square" rtlCol="0">
            <a:spAutoFit/>
          </a:bodyPr>
          <a:lstStyle/>
          <a:p>
            <a:r>
              <a:rPr lang="en-US" sz="1200" dirty="0"/>
              <a:t>#virtual memory allocated</a:t>
            </a:r>
          </a:p>
        </p:txBody>
      </p:sp>
    </p:spTree>
    <p:extLst>
      <p:ext uri="{BB962C8B-B14F-4D97-AF65-F5344CB8AC3E}">
        <p14:creationId xmlns:p14="http://schemas.microsoft.com/office/powerpoint/2010/main" val="3643128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7047C96-6530-9D7F-EC7F-94D2B51088E0}"/>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jobs</a:t>
            </a:r>
            <a:endParaRPr lang="en-US" dirty="0"/>
          </a:p>
        </p:txBody>
      </p:sp>
      <p:pic>
        <p:nvPicPr>
          <p:cNvPr id="8" name="Picture 7" descr="A screenshot of a computer&#10;&#10;Description automatically generated">
            <a:extLst>
              <a:ext uri="{FF2B5EF4-FFF2-40B4-BE49-F238E27FC236}">
                <a16:creationId xmlns:a16="http://schemas.microsoft.com/office/drawing/2014/main" id="{A1486986-0FFB-3758-9EBF-1617D7EC3CE3}"/>
              </a:ext>
            </a:extLst>
          </p:cNvPr>
          <p:cNvPicPr>
            <a:picLocks noChangeAspect="1"/>
          </p:cNvPicPr>
          <p:nvPr/>
        </p:nvPicPr>
        <p:blipFill>
          <a:blip r:embed="rId2"/>
          <a:stretch>
            <a:fillRect/>
          </a:stretch>
        </p:blipFill>
        <p:spPr>
          <a:xfrm>
            <a:off x="7169" y="1326610"/>
            <a:ext cx="12184831" cy="4810359"/>
          </a:xfrm>
          <a:prstGeom prst="rect">
            <a:avLst/>
          </a:prstGeom>
        </p:spPr>
      </p:pic>
      <p:sp>
        <p:nvSpPr>
          <p:cNvPr id="2" name="TextBox 1">
            <a:extLst>
              <a:ext uri="{FF2B5EF4-FFF2-40B4-BE49-F238E27FC236}">
                <a16:creationId xmlns:a16="http://schemas.microsoft.com/office/drawing/2014/main" id="{D33D2A41-704E-5155-7541-A7CB71A60487}"/>
              </a:ext>
            </a:extLst>
          </p:cNvPr>
          <p:cNvSpPr txBox="1"/>
          <p:nvPr/>
        </p:nvSpPr>
        <p:spPr>
          <a:xfrm>
            <a:off x="1219199" y="784316"/>
            <a:ext cx="6096000" cy="369332"/>
          </a:xfrm>
          <a:prstGeom prst="rect">
            <a:avLst/>
          </a:prstGeom>
          <a:noFill/>
        </p:spPr>
        <p:txBody>
          <a:bodyPr wrap="square">
            <a:spAutoFit/>
          </a:bodyPr>
          <a:lstStyle/>
          <a:p>
            <a:r>
              <a:rPr lang="en-GB" dirty="0">
                <a:latin typeface="Roboto" panose="02000000000000000000" pitchFamily="2" charset="0"/>
              </a:rPr>
              <a:t>Example of array job</a:t>
            </a:r>
            <a:endParaRPr lang="en-US" dirty="0"/>
          </a:p>
        </p:txBody>
      </p:sp>
      <p:pic>
        <p:nvPicPr>
          <p:cNvPr id="5" name="Picture 4" descr="A computer screen shot of a computer code&#10;&#10;Description automatically generated">
            <a:extLst>
              <a:ext uri="{FF2B5EF4-FFF2-40B4-BE49-F238E27FC236}">
                <a16:creationId xmlns:a16="http://schemas.microsoft.com/office/drawing/2014/main" id="{550E0737-12E2-E723-7280-AF7CB3238F9B}"/>
              </a:ext>
            </a:extLst>
          </p:cNvPr>
          <p:cNvPicPr>
            <a:picLocks noChangeAspect="1"/>
          </p:cNvPicPr>
          <p:nvPr/>
        </p:nvPicPr>
        <p:blipFill>
          <a:blip r:embed="rId3"/>
          <a:stretch>
            <a:fillRect/>
          </a:stretch>
        </p:blipFill>
        <p:spPr>
          <a:xfrm>
            <a:off x="0" y="1326610"/>
            <a:ext cx="12186000" cy="4827816"/>
          </a:xfrm>
          <a:prstGeom prst="rect">
            <a:avLst/>
          </a:prstGeom>
        </p:spPr>
      </p:pic>
    </p:spTree>
    <p:extLst>
      <p:ext uri="{BB962C8B-B14F-4D97-AF65-F5344CB8AC3E}">
        <p14:creationId xmlns:p14="http://schemas.microsoft.com/office/powerpoint/2010/main" val="12899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B5D47-4B0F-C851-28E2-69305911ECA9}"/>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US" dirty="0"/>
              <a:t>Overview</a:t>
            </a:r>
          </a:p>
        </p:txBody>
      </p:sp>
      <p:sp>
        <p:nvSpPr>
          <p:cNvPr id="3" name="Content Placeholder 2">
            <a:extLst>
              <a:ext uri="{FF2B5EF4-FFF2-40B4-BE49-F238E27FC236}">
                <a16:creationId xmlns:a16="http://schemas.microsoft.com/office/drawing/2014/main" id="{3BBC5A4C-24C2-FC04-3428-17751B911606}"/>
              </a:ext>
            </a:extLst>
          </p:cNvPr>
          <p:cNvSpPr>
            <a:spLocks noGrp="1"/>
          </p:cNvSpPr>
          <p:nvPr>
            <p:ph idx="1"/>
          </p:nvPr>
        </p:nvSpPr>
        <p:spPr>
          <a:xfrm>
            <a:off x="3546318" y="1689959"/>
            <a:ext cx="5099363" cy="4596541"/>
          </a:xfrm>
        </p:spPr>
        <p:txBody>
          <a:bodyPr>
            <a:normAutofit fontScale="85000" lnSpcReduction="20000"/>
          </a:bodyPr>
          <a:lstStyle/>
          <a:p>
            <a:pPr>
              <a:buFont typeface="Wingdings" pitchFamily="2" charset="2"/>
              <a:buChar char="Ø"/>
            </a:pPr>
            <a:r>
              <a:rPr lang="en-US" dirty="0"/>
              <a:t>QMUL HPC (</a:t>
            </a:r>
            <a:r>
              <a:rPr lang="en-US" dirty="0" err="1"/>
              <a:t>apocrita</a:t>
            </a:r>
            <a:r>
              <a:rPr lang="en-US" dirty="0"/>
              <a:t>)</a:t>
            </a:r>
          </a:p>
          <a:p>
            <a:pPr lvl="1"/>
            <a:r>
              <a:rPr lang="en-US" dirty="0"/>
              <a:t>Create account</a:t>
            </a:r>
          </a:p>
          <a:p>
            <a:pPr lvl="1"/>
            <a:r>
              <a:rPr lang="en-US" dirty="0"/>
              <a:t>Log in</a:t>
            </a:r>
          </a:p>
          <a:p>
            <a:pPr lvl="1"/>
            <a:r>
              <a:rPr lang="en-US" dirty="0" err="1"/>
              <a:t>Termius</a:t>
            </a:r>
            <a:endParaRPr lang="en-US" dirty="0"/>
          </a:p>
          <a:p>
            <a:pPr lvl="1"/>
            <a:r>
              <a:rPr lang="en-US" dirty="0"/>
              <a:t>File transfer</a:t>
            </a:r>
          </a:p>
          <a:p>
            <a:pPr lvl="1"/>
            <a:r>
              <a:rPr lang="en-US" dirty="0"/>
              <a:t>Submitting jobs</a:t>
            </a:r>
          </a:p>
          <a:p>
            <a:pPr lvl="1"/>
            <a:r>
              <a:rPr lang="en-US" dirty="0" err="1"/>
              <a:t>Ondemand</a:t>
            </a:r>
            <a:r>
              <a:rPr lang="en-US" dirty="0"/>
              <a:t> – </a:t>
            </a:r>
            <a:r>
              <a:rPr lang="en-US" dirty="0" err="1"/>
              <a:t>Rstudio</a:t>
            </a:r>
            <a:endParaRPr lang="en-US" dirty="0"/>
          </a:p>
          <a:p>
            <a:pPr lvl="1"/>
            <a:r>
              <a:rPr lang="en-US" dirty="0" err="1"/>
              <a:t>Ondemand</a:t>
            </a:r>
            <a:r>
              <a:rPr lang="en-US" dirty="0"/>
              <a:t> – </a:t>
            </a:r>
            <a:r>
              <a:rPr lang="en-US" dirty="0" err="1"/>
              <a:t>jupyter</a:t>
            </a:r>
            <a:r>
              <a:rPr lang="en-US" dirty="0"/>
              <a:t> notebook</a:t>
            </a:r>
          </a:p>
          <a:p>
            <a:pPr lvl="1"/>
            <a:endParaRPr lang="en-US" dirty="0"/>
          </a:p>
          <a:p>
            <a:pPr>
              <a:buFont typeface="Wingdings" pitchFamily="2" charset="2"/>
              <a:buChar char="Ø"/>
            </a:pPr>
            <a:r>
              <a:rPr lang="en-US" dirty="0"/>
              <a:t>Linux</a:t>
            </a:r>
          </a:p>
          <a:p>
            <a:pPr lvl="1"/>
            <a:r>
              <a:rPr lang="en-US" dirty="0"/>
              <a:t>Useful bash commands</a:t>
            </a:r>
          </a:p>
          <a:p>
            <a:pPr lvl="1"/>
            <a:r>
              <a:rPr lang="en-US" dirty="0"/>
              <a:t>Vim commands</a:t>
            </a:r>
          </a:p>
          <a:p>
            <a:pPr>
              <a:buFont typeface="Wingdings" pitchFamily="2" charset="2"/>
              <a:buChar char="Ø"/>
            </a:pPr>
            <a:endParaRPr lang="en-US" dirty="0"/>
          </a:p>
          <a:p>
            <a:pPr>
              <a:buFont typeface="Wingdings" pitchFamily="2" charset="2"/>
              <a:buChar char="Ø"/>
            </a:pPr>
            <a:r>
              <a:rPr lang="en-US" dirty="0"/>
              <a:t>Extra resources</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42877753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06086C-678F-1C2E-CA2C-06F67E2BD1E0}"/>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latin typeface="Roboto" panose="02000000000000000000" pitchFamily="2" charset="0"/>
              </a:rPr>
              <a:t>ONDEMAND</a:t>
            </a:r>
            <a:endParaRPr lang="en-US" dirty="0"/>
          </a:p>
        </p:txBody>
      </p:sp>
      <p:sp>
        <p:nvSpPr>
          <p:cNvPr id="10" name="TextBox 9">
            <a:extLst>
              <a:ext uri="{FF2B5EF4-FFF2-40B4-BE49-F238E27FC236}">
                <a16:creationId xmlns:a16="http://schemas.microsoft.com/office/drawing/2014/main" id="{CAD0E08C-9107-763C-9BD7-714E23754647}"/>
              </a:ext>
            </a:extLst>
          </p:cNvPr>
          <p:cNvSpPr txBox="1"/>
          <p:nvPr/>
        </p:nvSpPr>
        <p:spPr>
          <a:xfrm>
            <a:off x="438765" y="1054198"/>
            <a:ext cx="6098458" cy="369332"/>
          </a:xfrm>
          <a:prstGeom prst="rect">
            <a:avLst/>
          </a:prstGeom>
          <a:noFill/>
        </p:spPr>
        <p:txBody>
          <a:bodyPr wrap="square">
            <a:spAutoFit/>
          </a:bodyPr>
          <a:lstStyle/>
          <a:p>
            <a:r>
              <a:rPr lang="en-GB" b="0" i="0" u="none" strike="noStrike" dirty="0">
                <a:effectLst/>
                <a:latin typeface="Roboto" panose="02000000000000000000" pitchFamily="2" charset="0"/>
                <a:hlinkClick r:id="rId2"/>
              </a:rPr>
              <a:t>https://ondemand.hpc.qmul.ac.uk</a:t>
            </a:r>
            <a:endParaRPr lang="en-US" dirty="0"/>
          </a:p>
        </p:txBody>
      </p:sp>
      <p:pic>
        <p:nvPicPr>
          <p:cNvPr id="12" name="Picture 11" descr="A screenshot of a computer&#10;&#10;Description automatically generated">
            <a:extLst>
              <a:ext uri="{FF2B5EF4-FFF2-40B4-BE49-F238E27FC236}">
                <a16:creationId xmlns:a16="http://schemas.microsoft.com/office/drawing/2014/main" id="{8F4AB4C8-FA4E-88D3-B8DA-1DBFD9DBFFE1}"/>
              </a:ext>
            </a:extLst>
          </p:cNvPr>
          <p:cNvPicPr>
            <a:picLocks noChangeAspect="1"/>
          </p:cNvPicPr>
          <p:nvPr/>
        </p:nvPicPr>
        <p:blipFill>
          <a:blip r:embed="rId3"/>
          <a:stretch>
            <a:fillRect/>
          </a:stretch>
        </p:blipFill>
        <p:spPr>
          <a:xfrm>
            <a:off x="4847239" y="1548580"/>
            <a:ext cx="4312129" cy="4542503"/>
          </a:xfrm>
          <a:prstGeom prst="rect">
            <a:avLst/>
          </a:prstGeom>
        </p:spPr>
      </p:pic>
      <p:sp>
        <p:nvSpPr>
          <p:cNvPr id="13" name="Right Arrow 12">
            <a:extLst>
              <a:ext uri="{FF2B5EF4-FFF2-40B4-BE49-F238E27FC236}">
                <a16:creationId xmlns:a16="http://schemas.microsoft.com/office/drawing/2014/main" id="{1BD80868-FB44-CF8E-465B-060691C119BC}"/>
              </a:ext>
            </a:extLst>
          </p:cNvPr>
          <p:cNvSpPr/>
          <p:nvPr/>
        </p:nvSpPr>
        <p:spPr>
          <a:xfrm rot="5400000">
            <a:off x="7077214" y="1177791"/>
            <a:ext cx="456925" cy="3141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208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6D93FB-2872-1C3B-1AD1-2693C4156C5C}"/>
              </a:ext>
            </a:extLst>
          </p:cNvPr>
          <p:cNvSpPr txBox="1"/>
          <p:nvPr/>
        </p:nvSpPr>
        <p:spPr>
          <a:xfrm>
            <a:off x="276332" y="901784"/>
            <a:ext cx="6098058" cy="369332"/>
          </a:xfrm>
          <a:prstGeom prst="rect">
            <a:avLst/>
          </a:prstGeom>
          <a:noFill/>
        </p:spPr>
        <p:txBody>
          <a:bodyPr wrap="square">
            <a:spAutoFit/>
          </a:bodyPr>
          <a:lstStyle/>
          <a:p>
            <a:r>
              <a:rPr lang="en-GB" b="0" i="0" u="none" strike="noStrike" dirty="0">
                <a:solidFill>
                  <a:srgbClr val="333333"/>
                </a:solidFill>
                <a:effectLst/>
                <a:latin typeface="-apple-system"/>
              </a:rPr>
              <a:t>RStudio 2022</a:t>
            </a:r>
          </a:p>
        </p:txBody>
      </p:sp>
      <p:sp>
        <p:nvSpPr>
          <p:cNvPr id="5" name="Title 1">
            <a:extLst>
              <a:ext uri="{FF2B5EF4-FFF2-40B4-BE49-F238E27FC236}">
                <a16:creationId xmlns:a16="http://schemas.microsoft.com/office/drawing/2014/main" id="{E33DE3A6-FF93-4302-27A3-100C59425930}"/>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latin typeface="Roboto" panose="02000000000000000000" pitchFamily="2" charset="0"/>
              </a:rPr>
              <a:t>ONDEMAND - RSTUDIO</a:t>
            </a:r>
            <a:endParaRPr lang="en-US" dirty="0"/>
          </a:p>
        </p:txBody>
      </p:sp>
      <p:pic>
        <p:nvPicPr>
          <p:cNvPr id="7" name="Picture 6" descr="A screenshot of a computer&#10;&#10;Description automatically generated">
            <a:extLst>
              <a:ext uri="{FF2B5EF4-FFF2-40B4-BE49-F238E27FC236}">
                <a16:creationId xmlns:a16="http://schemas.microsoft.com/office/drawing/2014/main" id="{DFB0BE91-575E-C2CB-B8B4-4BDDF1559D4D}"/>
              </a:ext>
            </a:extLst>
          </p:cNvPr>
          <p:cNvPicPr>
            <a:picLocks noChangeAspect="1"/>
          </p:cNvPicPr>
          <p:nvPr/>
        </p:nvPicPr>
        <p:blipFill>
          <a:blip r:embed="rId3"/>
          <a:stretch>
            <a:fillRect/>
          </a:stretch>
        </p:blipFill>
        <p:spPr>
          <a:xfrm>
            <a:off x="5359537" y="901784"/>
            <a:ext cx="5818711" cy="5848247"/>
          </a:xfrm>
          <a:prstGeom prst="rect">
            <a:avLst/>
          </a:prstGeom>
        </p:spPr>
      </p:pic>
      <p:sp>
        <p:nvSpPr>
          <p:cNvPr id="9" name="TextBox 8">
            <a:extLst>
              <a:ext uri="{FF2B5EF4-FFF2-40B4-BE49-F238E27FC236}">
                <a16:creationId xmlns:a16="http://schemas.microsoft.com/office/drawing/2014/main" id="{45D409F5-FB74-17CD-08C7-4FE6CCFE8F2F}"/>
              </a:ext>
            </a:extLst>
          </p:cNvPr>
          <p:cNvSpPr txBox="1"/>
          <p:nvPr/>
        </p:nvSpPr>
        <p:spPr>
          <a:xfrm>
            <a:off x="275932" y="6112896"/>
            <a:ext cx="6098458" cy="369332"/>
          </a:xfrm>
          <a:prstGeom prst="rect">
            <a:avLst/>
          </a:prstGeom>
          <a:noFill/>
        </p:spPr>
        <p:txBody>
          <a:bodyPr wrap="square">
            <a:spAutoFit/>
          </a:bodyPr>
          <a:lstStyle/>
          <a:p>
            <a:r>
              <a:rPr lang="en-US" dirty="0">
                <a:hlinkClick r:id="rId4"/>
              </a:rPr>
              <a:t>https://docs.hpc.qmul.ac.uk/ondemand/rstudio/</a:t>
            </a:r>
            <a:endParaRPr lang="en-US" dirty="0"/>
          </a:p>
        </p:txBody>
      </p:sp>
      <p:sp>
        <p:nvSpPr>
          <p:cNvPr id="10" name="TextBox 9">
            <a:extLst>
              <a:ext uri="{FF2B5EF4-FFF2-40B4-BE49-F238E27FC236}">
                <a16:creationId xmlns:a16="http://schemas.microsoft.com/office/drawing/2014/main" id="{294B3DE2-E1AF-E813-C836-00DC775D9392}"/>
              </a:ext>
            </a:extLst>
          </p:cNvPr>
          <p:cNvSpPr txBox="1"/>
          <p:nvPr/>
        </p:nvSpPr>
        <p:spPr>
          <a:xfrm>
            <a:off x="1135626" y="5678129"/>
            <a:ext cx="2098010" cy="369332"/>
          </a:xfrm>
          <a:prstGeom prst="rect">
            <a:avLst/>
          </a:prstGeom>
          <a:noFill/>
        </p:spPr>
        <p:txBody>
          <a:bodyPr wrap="none" rtlCol="0">
            <a:spAutoFit/>
          </a:bodyPr>
          <a:lstStyle/>
          <a:p>
            <a:r>
              <a:rPr lang="en-US" dirty="0"/>
              <a:t>For more information</a:t>
            </a:r>
          </a:p>
        </p:txBody>
      </p:sp>
      <p:sp>
        <p:nvSpPr>
          <p:cNvPr id="11" name="TextBox 10">
            <a:extLst>
              <a:ext uri="{FF2B5EF4-FFF2-40B4-BE49-F238E27FC236}">
                <a16:creationId xmlns:a16="http://schemas.microsoft.com/office/drawing/2014/main" id="{E5FBE44A-FE98-6089-FF5E-2D70C38204AD}"/>
              </a:ext>
            </a:extLst>
          </p:cNvPr>
          <p:cNvSpPr txBox="1"/>
          <p:nvPr/>
        </p:nvSpPr>
        <p:spPr>
          <a:xfrm>
            <a:off x="8779669" y="2243138"/>
            <a:ext cx="2212465" cy="276999"/>
          </a:xfrm>
          <a:prstGeom prst="rect">
            <a:avLst/>
          </a:prstGeom>
          <a:noFill/>
        </p:spPr>
        <p:txBody>
          <a:bodyPr wrap="none" rtlCol="0">
            <a:spAutoFit/>
          </a:bodyPr>
          <a:lstStyle/>
          <a:p>
            <a:r>
              <a:rPr lang="en-US" sz="1200" dirty="0">
                <a:solidFill>
                  <a:srgbClr val="FF0000"/>
                </a:solidFill>
              </a:rPr>
              <a:t>Load additional required module</a:t>
            </a:r>
          </a:p>
        </p:txBody>
      </p:sp>
      <p:sp>
        <p:nvSpPr>
          <p:cNvPr id="12" name="TextBox 11">
            <a:extLst>
              <a:ext uri="{FF2B5EF4-FFF2-40B4-BE49-F238E27FC236}">
                <a16:creationId xmlns:a16="http://schemas.microsoft.com/office/drawing/2014/main" id="{AAA2AF61-6E73-275B-531F-318F4CC45E3C}"/>
              </a:ext>
            </a:extLst>
          </p:cNvPr>
          <p:cNvSpPr txBox="1"/>
          <p:nvPr/>
        </p:nvSpPr>
        <p:spPr>
          <a:xfrm>
            <a:off x="8779669" y="3008054"/>
            <a:ext cx="1574598" cy="276999"/>
          </a:xfrm>
          <a:prstGeom prst="rect">
            <a:avLst/>
          </a:prstGeom>
          <a:noFill/>
        </p:spPr>
        <p:txBody>
          <a:bodyPr wrap="none" rtlCol="0">
            <a:spAutoFit/>
          </a:bodyPr>
          <a:lstStyle/>
          <a:p>
            <a:r>
              <a:rPr lang="en-US" sz="1200" dirty="0">
                <a:solidFill>
                  <a:srgbClr val="FF0000"/>
                </a:solidFill>
              </a:rPr>
              <a:t>Select compiler version</a:t>
            </a:r>
          </a:p>
        </p:txBody>
      </p:sp>
      <p:sp>
        <p:nvSpPr>
          <p:cNvPr id="13" name="TextBox 12">
            <a:extLst>
              <a:ext uri="{FF2B5EF4-FFF2-40B4-BE49-F238E27FC236}">
                <a16:creationId xmlns:a16="http://schemas.microsoft.com/office/drawing/2014/main" id="{FA15D886-8BDF-9012-2397-AF3C53754C8C}"/>
              </a:ext>
            </a:extLst>
          </p:cNvPr>
          <p:cNvSpPr txBox="1"/>
          <p:nvPr/>
        </p:nvSpPr>
        <p:spPr>
          <a:xfrm>
            <a:off x="8553450" y="3722991"/>
            <a:ext cx="2438684" cy="338554"/>
          </a:xfrm>
          <a:prstGeom prst="rect">
            <a:avLst/>
          </a:prstGeom>
          <a:noFill/>
        </p:spPr>
        <p:txBody>
          <a:bodyPr wrap="square" rtlCol="0">
            <a:spAutoFit/>
          </a:bodyPr>
          <a:lstStyle/>
          <a:p>
            <a:r>
              <a:rPr lang="en-US" sz="800" dirty="0">
                <a:solidFill>
                  <a:srgbClr val="FF0000"/>
                </a:solidFill>
              </a:rPr>
              <a:t>Unless your package supports parallel processing, request 1 core only</a:t>
            </a:r>
          </a:p>
        </p:txBody>
      </p:sp>
      <p:sp>
        <p:nvSpPr>
          <p:cNvPr id="14" name="TextBox 13">
            <a:extLst>
              <a:ext uri="{FF2B5EF4-FFF2-40B4-BE49-F238E27FC236}">
                <a16:creationId xmlns:a16="http://schemas.microsoft.com/office/drawing/2014/main" id="{32BE5343-0953-3B61-C04F-307DC9CBC2B3}"/>
              </a:ext>
            </a:extLst>
          </p:cNvPr>
          <p:cNvSpPr txBox="1"/>
          <p:nvPr/>
        </p:nvSpPr>
        <p:spPr>
          <a:xfrm>
            <a:off x="416718" y="2777221"/>
            <a:ext cx="4535625" cy="461665"/>
          </a:xfrm>
          <a:prstGeom prst="rect">
            <a:avLst/>
          </a:prstGeom>
          <a:noFill/>
        </p:spPr>
        <p:txBody>
          <a:bodyPr wrap="square" rtlCol="0">
            <a:spAutoFit/>
          </a:bodyPr>
          <a:lstStyle/>
          <a:p>
            <a:r>
              <a:rPr lang="en-US" sz="1200" dirty="0">
                <a:solidFill>
                  <a:srgbClr val="FF0000"/>
                </a:solidFill>
              </a:rPr>
              <a:t>* Your installed R packages in one session will be available for the next session. Packages are installed in your HPC home directory ./R folder</a:t>
            </a:r>
          </a:p>
        </p:txBody>
      </p:sp>
    </p:spTree>
    <p:extLst>
      <p:ext uri="{BB962C8B-B14F-4D97-AF65-F5344CB8AC3E}">
        <p14:creationId xmlns:p14="http://schemas.microsoft.com/office/powerpoint/2010/main" val="148825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8C680D-1E22-9EA7-F00F-E9CFB2259021}"/>
              </a:ext>
            </a:extLst>
          </p:cNvPr>
          <p:cNvSpPr txBox="1"/>
          <p:nvPr/>
        </p:nvSpPr>
        <p:spPr>
          <a:xfrm>
            <a:off x="586249" y="1002579"/>
            <a:ext cx="6098458" cy="369332"/>
          </a:xfrm>
          <a:prstGeom prst="rect">
            <a:avLst/>
          </a:prstGeom>
          <a:noFill/>
        </p:spPr>
        <p:txBody>
          <a:bodyPr wrap="square">
            <a:spAutoFit/>
          </a:bodyPr>
          <a:lstStyle/>
          <a:p>
            <a:r>
              <a:rPr lang="en-US" dirty="0" err="1">
                <a:solidFill>
                  <a:srgbClr val="333333"/>
                </a:solidFill>
                <a:latin typeface="-apple-system"/>
              </a:rPr>
              <a:t>Jupyter</a:t>
            </a:r>
            <a:r>
              <a:rPr lang="en-US" dirty="0">
                <a:solidFill>
                  <a:srgbClr val="333333"/>
                </a:solidFill>
                <a:latin typeface="-apple-system"/>
              </a:rPr>
              <a:t> Notebook (CPU)</a:t>
            </a:r>
            <a:endParaRPr lang="en-US" dirty="0">
              <a:solidFill>
                <a:srgbClr val="333333"/>
              </a:solidFill>
              <a:latin typeface="-apple-system"/>
              <a:hlinkClick r:id="rId2">
                <a:extLst>
                  <a:ext uri="{A12FA001-AC4F-418D-AE19-62706E023703}">
                    <ahyp:hlinkClr xmlns:ahyp="http://schemas.microsoft.com/office/drawing/2018/hyperlinkcolor" val="tx"/>
                  </a:ext>
                </a:extLst>
              </a:hlinkClick>
            </a:endParaRPr>
          </a:p>
        </p:txBody>
      </p:sp>
      <p:sp>
        <p:nvSpPr>
          <p:cNvPr id="6" name="Title 1">
            <a:extLst>
              <a:ext uri="{FF2B5EF4-FFF2-40B4-BE49-F238E27FC236}">
                <a16:creationId xmlns:a16="http://schemas.microsoft.com/office/drawing/2014/main" id="{E34FE21A-2F38-4DE0-81B3-CC7A289CB1D1}"/>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GB" dirty="0">
                <a:latin typeface="Roboto" panose="02000000000000000000" pitchFamily="2" charset="0"/>
              </a:rPr>
              <a:t>ONDEMAND – </a:t>
            </a:r>
            <a:r>
              <a:rPr lang="en-GB" dirty="0" err="1">
                <a:latin typeface="Roboto" panose="02000000000000000000" pitchFamily="2" charset="0"/>
              </a:rPr>
              <a:t>Jupyter</a:t>
            </a:r>
            <a:r>
              <a:rPr lang="en-GB" dirty="0">
                <a:latin typeface="Roboto" panose="02000000000000000000" pitchFamily="2" charset="0"/>
              </a:rPr>
              <a:t> notebook</a:t>
            </a:r>
            <a:endParaRPr lang="en-US" dirty="0"/>
          </a:p>
        </p:txBody>
      </p:sp>
      <p:sp>
        <p:nvSpPr>
          <p:cNvPr id="7" name="TextBox 6">
            <a:extLst>
              <a:ext uri="{FF2B5EF4-FFF2-40B4-BE49-F238E27FC236}">
                <a16:creationId xmlns:a16="http://schemas.microsoft.com/office/drawing/2014/main" id="{B9AE925D-D140-2190-82BE-7BA92F91DEC4}"/>
              </a:ext>
            </a:extLst>
          </p:cNvPr>
          <p:cNvSpPr txBox="1"/>
          <p:nvPr/>
        </p:nvSpPr>
        <p:spPr>
          <a:xfrm>
            <a:off x="1135626" y="5678129"/>
            <a:ext cx="2098010" cy="369332"/>
          </a:xfrm>
          <a:prstGeom prst="rect">
            <a:avLst/>
          </a:prstGeom>
          <a:noFill/>
        </p:spPr>
        <p:txBody>
          <a:bodyPr wrap="none" rtlCol="0">
            <a:spAutoFit/>
          </a:bodyPr>
          <a:lstStyle/>
          <a:p>
            <a:r>
              <a:rPr lang="en-US" dirty="0"/>
              <a:t>For more information</a:t>
            </a:r>
          </a:p>
        </p:txBody>
      </p:sp>
      <p:sp>
        <p:nvSpPr>
          <p:cNvPr id="9" name="TextBox 8">
            <a:extLst>
              <a:ext uri="{FF2B5EF4-FFF2-40B4-BE49-F238E27FC236}">
                <a16:creationId xmlns:a16="http://schemas.microsoft.com/office/drawing/2014/main" id="{DE30100B-6218-30E5-B326-26CC0BE32321}"/>
              </a:ext>
            </a:extLst>
          </p:cNvPr>
          <p:cNvSpPr txBox="1"/>
          <p:nvPr/>
        </p:nvSpPr>
        <p:spPr>
          <a:xfrm>
            <a:off x="468261" y="6150700"/>
            <a:ext cx="4693674" cy="369332"/>
          </a:xfrm>
          <a:prstGeom prst="rect">
            <a:avLst/>
          </a:prstGeom>
          <a:noFill/>
        </p:spPr>
        <p:txBody>
          <a:bodyPr wrap="square">
            <a:spAutoFit/>
          </a:bodyPr>
          <a:lstStyle/>
          <a:p>
            <a:r>
              <a:rPr lang="en-US" dirty="0">
                <a:hlinkClick r:id="rId2"/>
              </a:rPr>
              <a:t>https://docs.hpc.qmul.ac.uk/ondemand/jupyter/</a:t>
            </a:r>
            <a:endParaRPr lang="en-US" dirty="0"/>
          </a:p>
        </p:txBody>
      </p:sp>
      <p:pic>
        <p:nvPicPr>
          <p:cNvPr id="11" name="Picture 10" descr="A screenshot of a computer&#10;&#10;Description automatically generated">
            <a:extLst>
              <a:ext uri="{FF2B5EF4-FFF2-40B4-BE49-F238E27FC236}">
                <a16:creationId xmlns:a16="http://schemas.microsoft.com/office/drawing/2014/main" id="{92382F15-A9D4-28FA-D6B4-2B88A621F1A4}"/>
              </a:ext>
            </a:extLst>
          </p:cNvPr>
          <p:cNvPicPr>
            <a:picLocks noChangeAspect="1"/>
          </p:cNvPicPr>
          <p:nvPr/>
        </p:nvPicPr>
        <p:blipFill>
          <a:blip r:embed="rId3"/>
          <a:stretch>
            <a:fillRect/>
          </a:stretch>
        </p:blipFill>
        <p:spPr>
          <a:xfrm>
            <a:off x="4454750" y="811015"/>
            <a:ext cx="7034684" cy="5339685"/>
          </a:xfrm>
          <a:prstGeom prst="rect">
            <a:avLst/>
          </a:prstGeom>
        </p:spPr>
      </p:pic>
      <p:sp>
        <p:nvSpPr>
          <p:cNvPr id="12" name="TextBox 11">
            <a:extLst>
              <a:ext uri="{FF2B5EF4-FFF2-40B4-BE49-F238E27FC236}">
                <a16:creationId xmlns:a16="http://schemas.microsoft.com/office/drawing/2014/main" id="{C78D0934-7072-4A97-96F4-467C848CC7A3}"/>
              </a:ext>
            </a:extLst>
          </p:cNvPr>
          <p:cNvSpPr txBox="1"/>
          <p:nvPr/>
        </p:nvSpPr>
        <p:spPr>
          <a:xfrm>
            <a:off x="8180471" y="1677623"/>
            <a:ext cx="2438684" cy="338554"/>
          </a:xfrm>
          <a:prstGeom prst="rect">
            <a:avLst/>
          </a:prstGeom>
          <a:noFill/>
        </p:spPr>
        <p:txBody>
          <a:bodyPr wrap="square" rtlCol="0">
            <a:spAutoFit/>
          </a:bodyPr>
          <a:lstStyle/>
          <a:p>
            <a:r>
              <a:rPr lang="en-US" sz="800" dirty="0">
                <a:solidFill>
                  <a:srgbClr val="FF0000"/>
                </a:solidFill>
              </a:rPr>
              <a:t>Choose the same anaconda version as your </a:t>
            </a:r>
            <a:r>
              <a:rPr lang="en-US" sz="800" dirty="0" err="1">
                <a:solidFill>
                  <a:srgbClr val="FF0000"/>
                </a:solidFill>
              </a:rPr>
              <a:t>conda</a:t>
            </a:r>
            <a:r>
              <a:rPr lang="en-US" sz="800" dirty="0">
                <a:solidFill>
                  <a:srgbClr val="FF0000"/>
                </a:solidFill>
              </a:rPr>
              <a:t> environment version</a:t>
            </a:r>
          </a:p>
        </p:txBody>
      </p:sp>
    </p:spTree>
    <p:extLst>
      <p:ext uri="{BB962C8B-B14F-4D97-AF65-F5344CB8AC3E}">
        <p14:creationId xmlns:p14="http://schemas.microsoft.com/office/powerpoint/2010/main" val="2438376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1ABA4C-C33E-B817-B0BA-CB997A7F07E3}"/>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LINUX</a:t>
            </a:r>
          </a:p>
        </p:txBody>
      </p:sp>
      <p:sp>
        <p:nvSpPr>
          <p:cNvPr id="2" name="TextBox 1">
            <a:extLst>
              <a:ext uri="{FF2B5EF4-FFF2-40B4-BE49-F238E27FC236}">
                <a16:creationId xmlns:a16="http://schemas.microsoft.com/office/drawing/2014/main" id="{35C0FD9B-CE7C-AAE2-C5B3-E1256FD8B4B3}"/>
              </a:ext>
            </a:extLst>
          </p:cNvPr>
          <p:cNvSpPr txBox="1"/>
          <p:nvPr/>
        </p:nvSpPr>
        <p:spPr>
          <a:xfrm>
            <a:off x="2457450" y="1041400"/>
            <a:ext cx="7277100" cy="5478423"/>
          </a:xfrm>
          <a:prstGeom prst="rect">
            <a:avLst/>
          </a:prstGeom>
          <a:noFill/>
        </p:spPr>
        <p:txBody>
          <a:bodyPr wrap="square" rtlCol="0">
            <a:spAutoFit/>
          </a:bodyPr>
          <a:lstStyle/>
          <a:p>
            <a:pPr>
              <a:buFont typeface="Wingdings" pitchFamily="2" charset="2"/>
              <a:buChar char="v"/>
            </a:pPr>
            <a:r>
              <a:rPr lang="en-US" sz="2000" b="1" dirty="0"/>
              <a:t>Common Linux commands</a:t>
            </a:r>
          </a:p>
          <a:p>
            <a:pPr lvl="2"/>
            <a:r>
              <a:rPr lang="en-US" sz="2000" dirty="0"/>
              <a:t>cd (</a:t>
            </a:r>
            <a:r>
              <a:rPr lang="en-US" sz="2000" dirty="0">
                <a:solidFill>
                  <a:schemeClr val="accent6">
                    <a:lumMod val="75000"/>
                  </a:schemeClr>
                </a:solidFill>
              </a:rPr>
              <a:t>cd .. &amp; cd -</a:t>
            </a:r>
            <a:r>
              <a:rPr lang="en-US" sz="2000" dirty="0"/>
              <a:t>), ls, cp, mv, </a:t>
            </a:r>
            <a:r>
              <a:rPr lang="en-US" sz="2000" dirty="0" err="1"/>
              <a:t>mkdir</a:t>
            </a:r>
            <a:r>
              <a:rPr lang="en-US" sz="2000" dirty="0"/>
              <a:t>, </a:t>
            </a:r>
            <a:r>
              <a:rPr lang="en-US" sz="2000" dirty="0" err="1"/>
              <a:t>pwd</a:t>
            </a:r>
            <a:r>
              <a:rPr lang="en-US" sz="2000" dirty="0"/>
              <a:t>, cat, touch, </a:t>
            </a:r>
            <a:r>
              <a:rPr lang="en-US" sz="2000" dirty="0" err="1"/>
              <a:t>rmdir</a:t>
            </a:r>
            <a:r>
              <a:rPr lang="en-US" sz="2000" dirty="0"/>
              <a:t>, </a:t>
            </a:r>
            <a:r>
              <a:rPr lang="en-US" sz="2000" dirty="0">
                <a:solidFill>
                  <a:srgbClr val="FF0000"/>
                </a:solidFill>
              </a:rPr>
              <a:t>rm</a:t>
            </a:r>
          </a:p>
          <a:p>
            <a:pPr lvl="2"/>
            <a:endParaRPr lang="en-US" sz="1000" dirty="0">
              <a:solidFill>
                <a:srgbClr val="FF0000"/>
              </a:solidFill>
            </a:endParaRPr>
          </a:p>
          <a:p>
            <a:pPr lvl="2"/>
            <a:r>
              <a:rPr lang="en-US" sz="2000" dirty="0"/>
              <a:t>du -h           	&gt; file size</a:t>
            </a:r>
          </a:p>
          <a:p>
            <a:pPr lvl="2"/>
            <a:r>
              <a:rPr lang="en-US" sz="2000" dirty="0"/>
              <a:t>du –</a:t>
            </a:r>
            <a:r>
              <a:rPr lang="en-US" sz="2000" dirty="0" err="1"/>
              <a:t>sh</a:t>
            </a:r>
            <a:r>
              <a:rPr lang="en-US" sz="2000" dirty="0"/>
              <a:t> *		&gt; size information for all files and folders</a:t>
            </a:r>
          </a:p>
          <a:p>
            <a:pPr lvl="2"/>
            <a:r>
              <a:rPr lang="en-US" sz="2000" dirty="0"/>
              <a:t>ls -al             &gt;list all files with dates and writing permission </a:t>
            </a:r>
          </a:p>
          <a:p>
            <a:pPr lvl="2"/>
            <a:r>
              <a:rPr lang="en-US" sz="2000" dirty="0"/>
              <a:t>ls -l | </a:t>
            </a:r>
            <a:r>
              <a:rPr lang="en-US" sz="2000" dirty="0" err="1"/>
              <a:t>wc</a:t>
            </a:r>
            <a:r>
              <a:rPr lang="en-US" sz="2000" dirty="0"/>
              <a:t> -l  	&gt;list total number of files</a:t>
            </a:r>
          </a:p>
          <a:p>
            <a:pPr marL="0" indent="0">
              <a:buNone/>
            </a:pPr>
            <a:endParaRPr lang="en-US" sz="2000" dirty="0"/>
          </a:p>
          <a:p>
            <a:pPr>
              <a:buFont typeface="Wingdings" pitchFamily="2" charset="2"/>
              <a:buChar char="v"/>
            </a:pPr>
            <a:r>
              <a:rPr lang="en-US" sz="2000" b="1" dirty="0"/>
              <a:t>Vim commands</a:t>
            </a:r>
          </a:p>
          <a:p>
            <a:pPr lvl="2"/>
            <a:r>
              <a:rPr lang="en-US" sz="2000" dirty="0">
                <a:cs typeface="Kannada Sangam MN" pitchFamily="2" charset="0"/>
              </a:rPr>
              <a:t>vim </a:t>
            </a:r>
            <a:r>
              <a:rPr lang="en-US" sz="2000" dirty="0" err="1">
                <a:cs typeface="Kannada Sangam MN" pitchFamily="2" charset="0"/>
              </a:rPr>
              <a:t>file.name.sh</a:t>
            </a:r>
            <a:endParaRPr lang="en-US" sz="2000" dirty="0">
              <a:cs typeface="Kannada Sangam MN" pitchFamily="2" charset="0"/>
            </a:endParaRPr>
          </a:p>
          <a:p>
            <a:pPr lvl="2"/>
            <a:endParaRPr lang="en-US" sz="2000" dirty="0"/>
          </a:p>
          <a:p>
            <a:pPr lvl="3"/>
            <a:r>
              <a:rPr lang="en-US" sz="2000" dirty="0"/>
              <a:t>shift + I  		&gt; insert text</a:t>
            </a:r>
          </a:p>
          <a:p>
            <a:pPr lvl="3"/>
            <a:r>
              <a:rPr lang="en-US" sz="2000" dirty="0"/>
              <a:t>esc         	&gt; quit editing mode</a:t>
            </a:r>
          </a:p>
          <a:p>
            <a:pPr lvl="3"/>
            <a:r>
              <a:rPr lang="en-US" sz="2000" dirty="0"/>
              <a:t>:w   			&gt;to save changes</a:t>
            </a:r>
          </a:p>
          <a:p>
            <a:pPr lvl="3"/>
            <a:r>
              <a:rPr lang="en-US" sz="2000" dirty="0"/>
              <a:t>:q    		&gt; to close the file</a:t>
            </a:r>
          </a:p>
          <a:p>
            <a:pPr lvl="3"/>
            <a:r>
              <a:rPr lang="en-US" sz="2000" dirty="0"/>
              <a:t>:q!			&gt; close file without saving changes</a:t>
            </a:r>
          </a:p>
          <a:p>
            <a:pPr lvl="3"/>
            <a:r>
              <a:rPr lang="en-US" sz="2000" dirty="0"/>
              <a:t>:x			&gt; save and close file</a:t>
            </a:r>
          </a:p>
          <a:p>
            <a:pPr lvl="3"/>
            <a:r>
              <a:rPr lang="en-US" sz="2000" dirty="0"/>
              <a:t>:</a:t>
            </a:r>
            <a:r>
              <a:rPr lang="en-US" sz="2000" dirty="0" err="1"/>
              <a:t>wq</a:t>
            </a:r>
            <a:r>
              <a:rPr lang="en-US" sz="2000" dirty="0"/>
              <a:t>			&gt; save and close file</a:t>
            </a:r>
          </a:p>
        </p:txBody>
      </p:sp>
    </p:spTree>
    <p:extLst>
      <p:ext uri="{BB962C8B-B14F-4D97-AF65-F5344CB8AC3E}">
        <p14:creationId xmlns:p14="http://schemas.microsoft.com/office/powerpoint/2010/main" val="795594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4B25AE5-8BF6-B7FC-6803-D7D82D3F8B1C}"/>
              </a:ext>
            </a:extLst>
          </p:cNvPr>
          <p:cNvSpPr txBox="1"/>
          <p:nvPr/>
        </p:nvSpPr>
        <p:spPr>
          <a:xfrm>
            <a:off x="3243877" y="1758260"/>
            <a:ext cx="5416676" cy="2308324"/>
          </a:xfrm>
          <a:prstGeom prst="rect">
            <a:avLst/>
          </a:prstGeom>
          <a:noFill/>
        </p:spPr>
        <p:txBody>
          <a:bodyPr wrap="none" rtlCol="0">
            <a:spAutoFit/>
          </a:bodyPr>
          <a:lstStyle/>
          <a:p>
            <a:r>
              <a:rPr lang="en-US" dirty="0"/>
              <a:t>Linux &amp; HPC tutorials</a:t>
            </a:r>
          </a:p>
          <a:p>
            <a:r>
              <a:rPr lang="en-US" dirty="0">
                <a:hlinkClick r:id="rId2"/>
              </a:rPr>
              <a:t>https://learn.hpc.qmul.ac.uk/tutorials/</a:t>
            </a:r>
            <a:endParaRPr lang="en-US" dirty="0"/>
          </a:p>
          <a:p>
            <a:endParaRPr lang="en-US" dirty="0"/>
          </a:p>
          <a:p>
            <a:r>
              <a:rPr lang="en-US" dirty="0">
                <a:hlinkClick r:id="rId3"/>
              </a:rPr>
              <a:t>https://learn.hpc.qmul.ac.uk</a:t>
            </a:r>
            <a:endParaRPr lang="en-US" dirty="0"/>
          </a:p>
          <a:p>
            <a:endParaRPr lang="en-US" dirty="0"/>
          </a:p>
          <a:p>
            <a:r>
              <a:rPr lang="en-US" dirty="0"/>
              <a:t>MORE TIPS FROM QMUL ITS RESEARCH TEAM:</a:t>
            </a:r>
          </a:p>
          <a:p>
            <a:r>
              <a:rPr lang="en-US" dirty="0">
                <a:hlinkClick r:id="rId4"/>
              </a:rPr>
              <a:t>https://blog.hpc.qmul.ac.uk/R-tutorial-part-one-top-tips/</a:t>
            </a:r>
            <a:endParaRPr lang="en-US" dirty="0"/>
          </a:p>
          <a:p>
            <a:endParaRPr lang="en-US" dirty="0"/>
          </a:p>
        </p:txBody>
      </p:sp>
      <p:sp>
        <p:nvSpPr>
          <p:cNvPr id="5" name="Title 1">
            <a:extLst>
              <a:ext uri="{FF2B5EF4-FFF2-40B4-BE49-F238E27FC236}">
                <a16:creationId xmlns:a16="http://schemas.microsoft.com/office/drawing/2014/main" id="{4675482D-B4F9-BD7E-6506-E2847C0811B1}"/>
              </a:ext>
            </a:extLst>
          </p:cNvPr>
          <p:cNvSpPr txBox="1">
            <a:spLocks/>
          </p:cNvSpPr>
          <p:nvPr/>
        </p:nvSpPr>
        <p:spPr>
          <a:xfrm>
            <a:off x="0" y="0"/>
            <a:ext cx="12192000" cy="734210"/>
          </a:xfrm>
          <a:prstGeom prst="rect">
            <a:avLst/>
          </a:prstGeom>
          <a:solidFill>
            <a:schemeClr val="accent1">
              <a:lumMod val="60000"/>
              <a:lumOff val="4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EXTRA RESOURCES</a:t>
            </a:r>
          </a:p>
        </p:txBody>
      </p:sp>
    </p:spTree>
    <p:extLst>
      <p:ext uri="{BB962C8B-B14F-4D97-AF65-F5344CB8AC3E}">
        <p14:creationId xmlns:p14="http://schemas.microsoft.com/office/powerpoint/2010/main" val="4158948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5528B-A218-6138-2576-F8363BDEC7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2A136-D5E0-0122-0018-B067A12C6809}"/>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US" dirty="0"/>
              <a:t>QMUL HPC -</a:t>
            </a:r>
            <a:r>
              <a:rPr lang="en-US" dirty="0" err="1"/>
              <a:t>APocrita</a:t>
            </a:r>
            <a:endParaRPr lang="en-US" dirty="0"/>
          </a:p>
        </p:txBody>
      </p:sp>
      <p:sp>
        <p:nvSpPr>
          <p:cNvPr id="4" name="TextBox 3">
            <a:extLst>
              <a:ext uri="{FF2B5EF4-FFF2-40B4-BE49-F238E27FC236}">
                <a16:creationId xmlns:a16="http://schemas.microsoft.com/office/drawing/2014/main" id="{28485021-2649-C669-A5CB-0EFC416DA4B0}"/>
              </a:ext>
            </a:extLst>
          </p:cNvPr>
          <p:cNvSpPr txBox="1"/>
          <p:nvPr/>
        </p:nvSpPr>
        <p:spPr>
          <a:xfrm>
            <a:off x="3867532" y="877340"/>
            <a:ext cx="4456935" cy="553998"/>
          </a:xfrm>
          <a:prstGeom prst="rect">
            <a:avLst/>
          </a:prstGeom>
          <a:noFill/>
        </p:spPr>
        <p:txBody>
          <a:bodyPr wrap="square">
            <a:spAutoFit/>
          </a:bodyPr>
          <a:lstStyle/>
          <a:p>
            <a:r>
              <a:rPr lang="en-US" sz="3000" dirty="0">
                <a:hlinkClick r:id="rId3"/>
              </a:rPr>
              <a:t>https://docs.hpc.qmul.ac.uk</a:t>
            </a:r>
            <a:endParaRPr lang="en-US" sz="3000" dirty="0"/>
          </a:p>
        </p:txBody>
      </p:sp>
      <p:sp>
        <p:nvSpPr>
          <p:cNvPr id="6" name="TextBox 5">
            <a:extLst>
              <a:ext uri="{FF2B5EF4-FFF2-40B4-BE49-F238E27FC236}">
                <a16:creationId xmlns:a16="http://schemas.microsoft.com/office/drawing/2014/main" id="{51FE76A1-EAE7-9D4A-265B-1B6575E0C7A4}"/>
              </a:ext>
            </a:extLst>
          </p:cNvPr>
          <p:cNvSpPr txBox="1"/>
          <p:nvPr/>
        </p:nvSpPr>
        <p:spPr>
          <a:xfrm>
            <a:off x="457200" y="1613491"/>
            <a:ext cx="11290300" cy="4570482"/>
          </a:xfrm>
          <a:prstGeom prst="rect">
            <a:avLst/>
          </a:prstGeom>
          <a:noFill/>
        </p:spPr>
        <p:txBody>
          <a:bodyPr wrap="square">
            <a:spAutoFit/>
          </a:bodyPr>
          <a:lstStyle/>
          <a:p>
            <a:pPr>
              <a:spcBef>
                <a:spcPts val="900"/>
              </a:spcBef>
            </a:pPr>
            <a:r>
              <a:rPr lang="en-GB" dirty="0">
                <a:solidFill>
                  <a:srgbClr val="0E0E0E"/>
                </a:solidFill>
                <a:effectLst/>
                <a:latin typeface=".SF NS"/>
              </a:rPr>
              <a:t>• </a:t>
            </a:r>
            <a:r>
              <a:rPr lang="en-GB" b="1" dirty="0" err="1">
                <a:solidFill>
                  <a:srgbClr val="0E0E0E"/>
                </a:solidFill>
                <a:effectLst/>
                <a:latin typeface=".SF NS"/>
              </a:rPr>
              <a:t>Apocrita</a:t>
            </a:r>
            <a:r>
              <a:rPr lang="en-GB" dirty="0">
                <a:solidFill>
                  <a:srgbClr val="0E0E0E"/>
                </a:solidFill>
                <a:effectLst/>
                <a:latin typeface=".SF NS"/>
              </a:rPr>
              <a:t>: A heterogeneous HPC cluster managed by ITS Research at Queen Mary University of London (QMUL)</a:t>
            </a:r>
          </a:p>
          <a:p>
            <a:pPr lvl="2">
              <a:spcBef>
                <a:spcPts val="900"/>
              </a:spcBef>
            </a:pPr>
            <a:r>
              <a:rPr lang="en-GB" dirty="0">
                <a:solidFill>
                  <a:srgbClr val="0E0E0E"/>
                </a:solidFill>
                <a:effectLst/>
                <a:latin typeface=".SF NS"/>
              </a:rPr>
              <a:t>• Comprises around </a:t>
            </a:r>
            <a:r>
              <a:rPr lang="en-GB" b="1" dirty="0">
                <a:solidFill>
                  <a:srgbClr val="0E0E0E"/>
                </a:solidFill>
                <a:effectLst/>
                <a:latin typeface=".SF NS"/>
              </a:rPr>
              <a:t>300 nodes</a:t>
            </a:r>
            <a:r>
              <a:rPr lang="en-GB" dirty="0">
                <a:solidFill>
                  <a:srgbClr val="0E0E0E"/>
                </a:solidFill>
                <a:effectLst/>
                <a:latin typeface=".SF NS"/>
              </a:rPr>
              <a:t> and </a:t>
            </a:r>
            <a:r>
              <a:rPr lang="en-GB" b="1" dirty="0">
                <a:solidFill>
                  <a:srgbClr val="0E0E0E"/>
                </a:solidFill>
                <a:effectLst/>
                <a:latin typeface=".SF NS"/>
              </a:rPr>
              <a:t>13,500 cores</a:t>
            </a:r>
            <a:endParaRPr lang="en-GB" dirty="0">
              <a:solidFill>
                <a:srgbClr val="0E0E0E"/>
              </a:solidFill>
              <a:effectLst/>
              <a:latin typeface=".SF NS"/>
            </a:endParaRPr>
          </a:p>
          <a:p>
            <a:pPr lvl="2">
              <a:spcBef>
                <a:spcPts val="900"/>
              </a:spcBef>
            </a:pPr>
            <a:r>
              <a:rPr lang="en-GB" dirty="0">
                <a:solidFill>
                  <a:srgbClr val="0E0E0E"/>
                </a:solidFill>
                <a:effectLst/>
                <a:latin typeface=".SF NS"/>
              </a:rPr>
              <a:t>• Located in the </a:t>
            </a:r>
            <a:r>
              <a:rPr lang="en-GB" b="1" dirty="0">
                <a:solidFill>
                  <a:srgbClr val="0E0E0E"/>
                </a:solidFill>
                <a:effectLst/>
                <a:latin typeface=".SF NS"/>
              </a:rPr>
              <a:t>Virtus shared data centre</a:t>
            </a:r>
            <a:r>
              <a:rPr lang="en-GB" dirty="0">
                <a:solidFill>
                  <a:srgbClr val="0E0E0E"/>
                </a:solidFill>
                <a:effectLst/>
                <a:latin typeface=".SF NS"/>
              </a:rPr>
              <a:t> in Slough</a:t>
            </a:r>
          </a:p>
          <a:p>
            <a:pPr lvl="2">
              <a:spcBef>
                <a:spcPts val="900"/>
              </a:spcBef>
            </a:pPr>
            <a:r>
              <a:rPr lang="en-GB" dirty="0">
                <a:solidFill>
                  <a:srgbClr val="0E0E0E"/>
                </a:solidFill>
                <a:effectLst/>
                <a:latin typeface=".SF NS"/>
              </a:rPr>
              <a:t>• Primarily supports </a:t>
            </a:r>
            <a:r>
              <a:rPr lang="en-GB" b="1" dirty="0">
                <a:solidFill>
                  <a:srgbClr val="0E0E0E"/>
                </a:solidFill>
                <a:effectLst/>
                <a:latin typeface=".SF NS"/>
              </a:rPr>
              <a:t>QMUL researchers</a:t>
            </a:r>
            <a:r>
              <a:rPr lang="en-GB" dirty="0">
                <a:solidFill>
                  <a:srgbClr val="0E0E0E"/>
                </a:solidFill>
                <a:effectLst/>
                <a:latin typeface=".SF NS"/>
              </a:rPr>
              <a:t> and is owned by QMUL</a:t>
            </a:r>
          </a:p>
          <a:p>
            <a:pPr lvl="2">
              <a:spcBef>
                <a:spcPts val="900"/>
              </a:spcBef>
            </a:pPr>
            <a:endParaRPr lang="en-GB" dirty="0">
              <a:solidFill>
                <a:srgbClr val="0E0E0E"/>
              </a:solidFill>
              <a:effectLst/>
              <a:latin typeface=".SF NS"/>
            </a:endParaRPr>
          </a:p>
          <a:p>
            <a:pPr lvl="2">
              <a:spcBef>
                <a:spcPts val="900"/>
              </a:spcBef>
            </a:pPr>
            <a:endParaRPr lang="en-GB" dirty="0">
              <a:solidFill>
                <a:srgbClr val="0E0E0E"/>
              </a:solidFill>
              <a:effectLst/>
              <a:latin typeface=".SF NS"/>
            </a:endParaRPr>
          </a:p>
          <a:p>
            <a:pPr>
              <a:spcBef>
                <a:spcPts val="900"/>
              </a:spcBef>
            </a:pPr>
            <a:r>
              <a:rPr lang="en-GB" b="1" dirty="0">
                <a:solidFill>
                  <a:srgbClr val="0E0E0E"/>
                </a:solidFill>
                <a:effectLst/>
                <a:latin typeface=".SF NS"/>
              </a:rPr>
              <a:t>Why Use </a:t>
            </a:r>
            <a:r>
              <a:rPr lang="en-GB" b="1" dirty="0" err="1">
                <a:solidFill>
                  <a:srgbClr val="0E0E0E"/>
                </a:solidFill>
                <a:effectLst/>
                <a:latin typeface=".SF NS"/>
              </a:rPr>
              <a:t>Apocrita</a:t>
            </a:r>
            <a:r>
              <a:rPr lang="en-GB" b="1" dirty="0">
                <a:solidFill>
                  <a:srgbClr val="0E0E0E"/>
                </a:solidFill>
                <a:effectLst/>
                <a:latin typeface=".SF NS"/>
              </a:rPr>
              <a:t>?</a:t>
            </a:r>
          </a:p>
          <a:p>
            <a:pPr>
              <a:spcBef>
                <a:spcPts val="900"/>
              </a:spcBef>
            </a:pPr>
            <a:r>
              <a:rPr lang="en-GB" dirty="0">
                <a:solidFill>
                  <a:srgbClr val="0E0E0E"/>
                </a:solidFill>
                <a:effectLst/>
                <a:latin typeface=".SF NS"/>
              </a:rPr>
              <a:t>		• </a:t>
            </a:r>
            <a:r>
              <a:rPr lang="en-GB" b="1" dirty="0">
                <a:solidFill>
                  <a:srgbClr val="0E0E0E"/>
                </a:solidFill>
                <a:latin typeface=".SF NS"/>
              </a:rPr>
              <a:t>Data volume:</a:t>
            </a:r>
            <a:r>
              <a:rPr lang="en-GB" dirty="0">
                <a:solidFill>
                  <a:srgbClr val="0E0E0E"/>
                </a:solidFill>
                <a:latin typeface=".SF NS"/>
              </a:rPr>
              <a:t> substantial processing power for large datasets</a:t>
            </a:r>
            <a:endParaRPr lang="en-GB" dirty="0">
              <a:solidFill>
                <a:srgbClr val="0E0E0E"/>
              </a:solidFill>
              <a:effectLst/>
              <a:latin typeface=".SF NS"/>
            </a:endParaRPr>
          </a:p>
          <a:p>
            <a:pPr lvl="2">
              <a:spcBef>
                <a:spcPts val="900"/>
              </a:spcBef>
            </a:pPr>
            <a:r>
              <a:rPr lang="en-GB" dirty="0">
                <a:solidFill>
                  <a:srgbClr val="0E0E0E"/>
                </a:solidFill>
                <a:effectLst/>
                <a:latin typeface=".SF NS"/>
              </a:rPr>
              <a:t>• </a:t>
            </a:r>
            <a:r>
              <a:rPr lang="en-GB" b="1" dirty="0">
                <a:solidFill>
                  <a:srgbClr val="0E0E0E"/>
                </a:solidFill>
                <a:effectLst/>
                <a:latin typeface=".SF NS"/>
              </a:rPr>
              <a:t>Speed and Efficiency</a:t>
            </a:r>
            <a:r>
              <a:rPr lang="en-GB" dirty="0">
                <a:solidFill>
                  <a:srgbClr val="0E0E0E"/>
                </a:solidFill>
                <a:effectLst/>
                <a:latin typeface=".SF NS"/>
              </a:rPr>
              <a:t>: HPC clusters use parallel processing, which splits tasks into smaller chunks that run 						simultaneously</a:t>
            </a:r>
          </a:p>
          <a:p>
            <a:pPr lvl="2">
              <a:spcBef>
                <a:spcPts val="900"/>
              </a:spcBef>
            </a:pPr>
            <a:r>
              <a:rPr lang="en-GB" dirty="0">
                <a:solidFill>
                  <a:srgbClr val="0E0E0E"/>
                </a:solidFill>
                <a:effectLst/>
                <a:latin typeface=".SF NS"/>
              </a:rPr>
              <a:t>• </a:t>
            </a:r>
            <a:r>
              <a:rPr lang="en-GB" b="1" dirty="0">
                <a:solidFill>
                  <a:srgbClr val="0E0E0E"/>
                </a:solidFill>
                <a:latin typeface=".SF NS"/>
              </a:rPr>
              <a:t>S</a:t>
            </a:r>
            <a:r>
              <a:rPr lang="en-GB" b="1" dirty="0">
                <a:solidFill>
                  <a:srgbClr val="0E0E0E"/>
                </a:solidFill>
                <a:effectLst/>
                <a:latin typeface=".SF NS"/>
              </a:rPr>
              <a:t>calability and Cost-effectiveness</a:t>
            </a:r>
          </a:p>
          <a:p>
            <a:pPr lvl="2">
              <a:spcBef>
                <a:spcPts val="900"/>
              </a:spcBef>
            </a:pPr>
            <a:r>
              <a:rPr lang="en-GB" dirty="0">
                <a:solidFill>
                  <a:srgbClr val="0E0E0E"/>
                </a:solidFill>
                <a:effectLst/>
                <a:latin typeface=".SF NS"/>
              </a:rPr>
              <a:t>• </a:t>
            </a:r>
            <a:r>
              <a:rPr lang="en-GB" b="1" dirty="0">
                <a:solidFill>
                  <a:srgbClr val="0E0E0E"/>
                </a:solidFill>
                <a:effectLst/>
                <a:latin typeface=".SF NS"/>
              </a:rPr>
              <a:t>Access to Specialized Hardware: </a:t>
            </a:r>
            <a:r>
              <a:rPr lang="en-GB" dirty="0">
                <a:solidFill>
                  <a:srgbClr val="0E0E0E"/>
                </a:solidFill>
                <a:effectLst/>
                <a:latin typeface=".SF NS"/>
              </a:rPr>
              <a:t>GPUs for ML etc</a:t>
            </a:r>
          </a:p>
        </p:txBody>
      </p:sp>
      <p:pic>
        <p:nvPicPr>
          <p:cNvPr id="3" name="Picture 2" descr="Diagram&#10;&#10;Description automatically generated">
            <a:extLst>
              <a:ext uri="{FF2B5EF4-FFF2-40B4-BE49-F238E27FC236}">
                <a16:creationId xmlns:a16="http://schemas.microsoft.com/office/drawing/2014/main" id="{494EC0BD-7222-027F-22CB-C37F6B42ED0C}"/>
              </a:ext>
            </a:extLst>
          </p:cNvPr>
          <p:cNvPicPr>
            <a:picLocks noChangeAspect="1"/>
          </p:cNvPicPr>
          <p:nvPr/>
        </p:nvPicPr>
        <p:blipFill>
          <a:blip r:embed="rId4"/>
          <a:stretch>
            <a:fillRect/>
          </a:stretch>
        </p:blipFill>
        <p:spPr>
          <a:xfrm>
            <a:off x="7810499" y="2063616"/>
            <a:ext cx="4188503" cy="1488385"/>
          </a:xfrm>
          <a:prstGeom prst="rect">
            <a:avLst/>
          </a:prstGeom>
        </p:spPr>
      </p:pic>
    </p:spTree>
    <p:extLst>
      <p:ext uri="{BB962C8B-B14F-4D97-AF65-F5344CB8AC3E}">
        <p14:creationId xmlns:p14="http://schemas.microsoft.com/office/powerpoint/2010/main" val="2393689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5CA8F5C-40EF-EEA2-047C-4672C08CB431}"/>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US" dirty="0"/>
              <a:t>Generate ssh key</a:t>
            </a:r>
          </a:p>
        </p:txBody>
      </p:sp>
      <p:sp>
        <p:nvSpPr>
          <p:cNvPr id="6" name="TextBox 5">
            <a:extLst>
              <a:ext uri="{FF2B5EF4-FFF2-40B4-BE49-F238E27FC236}">
                <a16:creationId xmlns:a16="http://schemas.microsoft.com/office/drawing/2014/main" id="{B3ECA52D-C181-2355-C42D-B5426A9D18A2}"/>
              </a:ext>
            </a:extLst>
          </p:cNvPr>
          <p:cNvSpPr txBox="1"/>
          <p:nvPr/>
        </p:nvSpPr>
        <p:spPr>
          <a:xfrm>
            <a:off x="2073729" y="1108489"/>
            <a:ext cx="8044542" cy="369332"/>
          </a:xfrm>
          <a:prstGeom prst="rect">
            <a:avLst/>
          </a:prstGeom>
          <a:noFill/>
        </p:spPr>
        <p:txBody>
          <a:bodyPr wrap="square">
            <a:spAutoFit/>
          </a:bodyPr>
          <a:lstStyle/>
          <a:p>
            <a:pPr marL="285750" indent="-285750">
              <a:buFont typeface="Wingdings" pitchFamily="2" charset="2"/>
              <a:buChar char="Ø"/>
            </a:pPr>
            <a:r>
              <a:rPr lang="en-GB" b="0" i="0" u="none" strike="noStrike" dirty="0">
                <a:effectLst/>
                <a:latin typeface="Roboto" panose="02000000000000000000" pitchFamily="2" charset="0"/>
              </a:rPr>
              <a:t>Open a terminal/command prompt and execute the </a:t>
            </a:r>
            <a:r>
              <a:rPr lang="en-GB" dirty="0"/>
              <a:t>ssh-keygen</a:t>
            </a:r>
            <a:r>
              <a:rPr lang="en-GB" b="0" i="0" u="none" strike="noStrike" dirty="0">
                <a:effectLst/>
                <a:latin typeface="Roboto" panose="02000000000000000000" pitchFamily="2" charset="0"/>
              </a:rPr>
              <a:t> command</a:t>
            </a:r>
            <a:endParaRPr lang="en-US" dirty="0"/>
          </a:p>
        </p:txBody>
      </p:sp>
      <p:grpSp>
        <p:nvGrpSpPr>
          <p:cNvPr id="11" name="Group 10">
            <a:extLst>
              <a:ext uri="{FF2B5EF4-FFF2-40B4-BE49-F238E27FC236}">
                <a16:creationId xmlns:a16="http://schemas.microsoft.com/office/drawing/2014/main" id="{D7E8D331-91CE-A8CD-065E-7CE1DD6D862C}"/>
              </a:ext>
            </a:extLst>
          </p:cNvPr>
          <p:cNvGrpSpPr/>
          <p:nvPr/>
        </p:nvGrpSpPr>
        <p:grpSpPr>
          <a:xfrm>
            <a:off x="889000" y="1852100"/>
            <a:ext cx="10642600" cy="4447100"/>
            <a:chOff x="0" y="1758618"/>
            <a:chExt cx="8615767" cy="3153800"/>
          </a:xfrm>
        </p:grpSpPr>
        <p:pic>
          <p:nvPicPr>
            <p:cNvPr id="10" name="Picture 9" descr="A white rectangular object with a black border&#10;&#10;Description automatically generated">
              <a:extLst>
                <a:ext uri="{FF2B5EF4-FFF2-40B4-BE49-F238E27FC236}">
                  <a16:creationId xmlns:a16="http://schemas.microsoft.com/office/drawing/2014/main" id="{9A18BE19-AC81-5E0D-2F5F-4B14F31F9538}"/>
                </a:ext>
              </a:extLst>
            </p:cNvPr>
            <p:cNvPicPr>
              <a:picLocks noChangeAspect="1"/>
            </p:cNvPicPr>
            <p:nvPr/>
          </p:nvPicPr>
          <p:blipFill>
            <a:blip r:embed="rId2"/>
            <a:stretch>
              <a:fillRect/>
            </a:stretch>
          </p:blipFill>
          <p:spPr>
            <a:xfrm>
              <a:off x="7570246" y="1784018"/>
              <a:ext cx="1045521" cy="3128400"/>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42BAC5B3-C47F-1342-98C1-07E1C0DE9271}"/>
                </a:ext>
              </a:extLst>
            </p:cNvPr>
            <p:cNvPicPr>
              <a:picLocks noChangeAspect="1"/>
            </p:cNvPicPr>
            <p:nvPr/>
          </p:nvPicPr>
          <p:blipFill>
            <a:blip r:embed="rId3"/>
            <a:srcRect r="408"/>
            <a:stretch/>
          </p:blipFill>
          <p:spPr>
            <a:xfrm>
              <a:off x="0" y="1758618"/>
              <a:ext cx="7740650" cy="3129747"/>
            </a:xfrm>
            <a:prstGeom prst="rect">
              <a:avLst/>
            </a:prstGeom>
          </p:spPr>
        </p:pic>
      </p:grpSp>
      <p:pic>
        <p:nvPicPr>
          <p:cNvPr id="3" name="Picture 2" descr="A screenshot of a computer&#10;&#10;AI-generated content may be incorrect.">
            <a:extLst>
              <a:ext uri="{FF2B5EF4-FFF2-40B4-BE49-F238E27FC236}">
                <a16:creationId xmlns:a16="http://schemas.microsoft.com/office/drawing/2014/main" id="{D5DC45B3-12D2-A683-A4CE-C70577D2E49D}"/>
              </a:ext>
            </a:extLst>
          </p:cNvPr>
          <p:cNvPicPr>
            <a:picLocks noChangeAspect="1"/>
          </p:cNvPicPr>
          <p:nvPr/>
        </p:nvPicPr>
        <p:blipFill>
          <a:blip r:embed="rId4"/>
          <a:stretch>
            <a:fillRect/>
          </a:stretch>
        </p:blipFill>
        <p:spPr>
          <a:xfrm>
            <a:off x="793750" y="1818183"/>
            <a:ext cx="10979150" cy="4517044"/>
          </a:xfrm>
          <a:prstGeom prst="rect">
            <a:avLst/>
          </a:prstGeom>
        </p:spPr>
      </p:pic>
    </p:spTree>
    <p:extLst>
      <p:ext uri="{BB962C8B-B14F-4D97-AF65-F5344CB8AC3E}">
        <p14:creationId xmlns:p14="http://schemas.microsoft.com/office/powerpoint/2010/main" val="302946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0D8403E-4DF1-DE59-2ECB-9C2FA88BD58A}"/>
              </a:ext>
            </a:extLst>
          </p:cNvPr>
          <p:cNvPicPr>
            <a:picLocks noChangeAspect="1"/>
          </p:cNvPicPr>
          <p:nvPr/>
        </p:nvPicPr>
        <p:blipFill>
          <a:blip r:embed="rId4"/>
          <a:stretch>
            <a:fillRect/>
          </a:stretch>
        </p:blipFill>
        <p:spPr>
          <a:xfrm>
            <a:off x="3201898" y="853110"/>
            <a:ext cx="5581887" cy="5192090"/>
          </a:xfrm>
          <a:prstGeom prst="rect">
            <a:avLst/>
          </a:prstGeom>
        </p:spPr>
      </p:pic>
      <p:sp>
        <p:nvSpPr>
          <p:cNvPr id="7" name="TextBox 6">
            <a:extLst>
              <a:ext uri="{FF2B5EF4-FFF2-40B4-BE49-F238E27FC236}">
                <a16:creationId xmlns:a16="http://schemas.microsoft.com/office/drawing/2014/main" id="{53F4986C-9042-7707-EF60-2C55817CDCB0}"/>
              </a:ext>
            </a:extLst>
          </p:cNvPr>
          <p:cNvSpPr txBox="1"/>
          <p:nvPr/>
        </p:nvSpPr>
        <p:spPr>
          <a:xfrm>
            <a:off x="1100364" y="6164100"/>
            <a:ext cx="9991271" cy="369332"/>
          </a:xfrm>
          <a:prstGeom prst="rect">
            <a:avLst/>
          </a:prstGeom>
          <a:noFill/>
        </p:spPr>
        <p:txBody>
          <a:bodyPr wrap="square">
            <a:spAutoFit/>
          </a:bodyPr>
          <a:lstStyle/>
          <a:p>
            <a:pPr marL="285750" indent="-285750">
              <a:buFont typeface="Wingdings" pitchFamily="2" charset="2"/>
              <a:buChar char="v"/>
            </a:pPr>
            <a:r>
              <a:rPr lang="en-GB" b="0" i="0" u="none" strike="noStrike" dirty="0">
                <a:solidFill>
                  <a:schemeClr val="tx2">
                    <a:lumMod val="75000"/>
                  </a:schemeClr>
                </a:solidFill>
                <a:effectLst/>
                <a:latin typeface="Roboto" panose="02000000000000000000" pitchFamily="2" charset="0"/>
              </a:rPr>
              <a:t>After your key has been verified and copied into place, you will receive a confirmation email.</a:t>
            </a:r>
            <a:endParaRPr lang="en-US" dirty="0">
              <a:solidFill>
                <a:schemeClr val="tx2">
                  <a:lumMod val="75000"/>
                </a:schemeClr>
              </a:solidFill>
            </a:endParaRPr>
          </a:p>
        </p:txBody>
      </p:sp>
      <p:sp>
        <p:nvSpPr>
          <p:cNvPr id="8" name="Title 1">
            <a:extLst>
              <a:ext uri="{FF2B5EF4-FFF2-40B4-BE49-F238E27FC236}">
                <a16:creationId xmlns:a16="http://schemas.microsoft.com/office/drawing/2014/main" id="{6EC58BBB-6DDE-CDDE-2EA2-2BF20A680D6A}"/>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your public key</a:t>
            </a:r>
            <a:endParaRPr lang="en-US" dirty="0"/>
          </a:p>
        </p:txBody>
      </p:sp>
      <p:pic>
        <p:nvPicPr>
          <p:cNvPr id="3" name="Picture 2" descr="A screenshot of a computer&#10;&#10;AI-generated content may be incorrect.">
            <a:extLst>
              <a:ext uri="{FF2B5EF4-FFF2-40B4-BE49-F238E27FC236}">
                <a16:creationId xmlns:a16="http://schemas.microsoft.com/office/drawing/2014/main" id="{F7B490B1-4B0C-8EC2-6B97-DBD44B6DAF47}"/>
              </a:ext>
            </a:extLst>
          </p:cNvPr>
          <p:cNvPicPr>
            <a:picLocks noChangeAspect="1"/>
          </p:cNvPicPr>
          <p:nvPr/>
        </p:nvPicPr>
        <p:blipFill>
          <a:blip r:embed="rId5"/>
          <a:stretch>
            <a:fillRect/>
          </a:stretch>
        </p:blipFill>
        <p:spPr>
          <a:xfrm>
            <a:off x="3201898" y="853582"/>
            <a:ext cx="6615202" cy="5248492"/>
          </a:xfrm>
          <a:prstGeom prst="rect">
            <a:avLst/>
          </a:prstGeom>
        </p:spPr>
      </p:pic>
    </p:spTree>
    <p:extLst>
      <p:ext uri="{BB962C8B-B14F-4D97-AF65-F5344CB8AC3E}">
        <p14:creationId xmlns:p14="http://schemas.microsoft.com/office/powerpoint/2010/main" val="417120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5F1B9-7EF2-5769-1D42-57D5B5E8B226}"/>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E97210E3-5182-DC17-7BBB-D60F505361B3}"/>
              </a:ext>
            </a:extLst>
          </p:cNvPr>
          <p:cNvPicPr>
            <a:picLocks noChangeAspect="1"/>
          </p:cNvPicPr>
          <p:nvPr/>
        </p:nvPicPr>
        <p:blipFill>
          <a:blip r:embed="rId2"/>
          <a:stretch>
            <a:fillRect/>
          </a:stretch>
        </p:blipFill>
        <p:spPr>
          <a:xfrm>
            <a:off x="3201898" y="853110"/>
            <a:ext cx="5581887" cy="5192090"/>
          </a:xfrm>
          <a:prstGeom prst="rect">
            <a:avLst/>
          </a:prstGeom>
        </p:spPr>
      </p:pic>
      <p:sp>
        <p:nvSpPr>
          <p:cNvPr id="7" name="TextBox 6">
            <a:extLst>
              <a:ext uri="{FF2B5EF4-FFF2-40B4-BE49-F238E27FC236}">
                <a16:creationId xmlns:a16="http://schemas.microsoft.com/office/drawing/2014/main" id="{14798157-EBB7-1EA7-B0F7-96425D7DF9E2}"/>
              </a:ext>
            </a:extLst>
          </p:cNvPr>
          <p:cNvSpPr txBox="1"/>
          <p:nvPr/>
        </p:nvSpPr>
        <p:spPr>
          <a:xfrm>
            <a:off x="1100364" y="6164100"/>
            <a:ext cx="9991271" cy="369332"/>
          </a:xfrm>
          <a:prstGeom prst="rect">
            <a:avLst/>
          </a:prstGeom>
          <a:noFill/>
        </p:spPr>
        <p:txBody>
          <a:bodyPr wrap="square">
            <a:spAutoFit/>
          </a:bodyPr>
          <a:lstStyle/>
          <a:p>
            <a:pPr marL="285750" indent="-285750">
              <a:buFont typeface="Wingdings" pitchFamily="2" charset="2"/>
              <a:buChar char="v"/>
            </a:pPr>
            <a:r>
              <a:rPr lang="en-GB" b="0" i="0" u="none" strike="noStrike" dirty="0">
                <a:solidFill>
                  <a:schemeClr val="tx2">
                    <a:lumMod val="75000"/>
                  </a:schemeClr>
                </a:solidFill>
                <a:effectLst/>
                <a:latin typeface="Roboto" panose="02000000000000000000" pitchFamily="2" charset="0"/>
              </a:rPr>
              <a:t>After your key has been verified and copied into place, you will receive a confirmation email.</a:t>
            </a:r>
            <a:endParaRPr lang="en-US" dirty="0">
              <a:solidFill>
                <a:schemeClr val="tx2">
                  <a:lumMod val="75000"/>
                </a:schemeClr>
              </a:solidFill>
            </a:endParaRPr>
          </a:p>
        </p:txBody>
      </p:sp>
      <p:sp>
        <p:nvSpPr>
          <p:cNvPr id="8" name="Title 1">
            <a:extLst>
              <a:ext uri="{FF2B5EF4-FFF2-40B4-BE49-F238E27FC236}">
                <a16:creationId xmlns:a16="http://schemas.microsoft.com/office/drawing/2014/main" id="{CB8C125C-1BF2-91F1-4B79-C7B8FD3682FD}"/>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submit your public key for another machine</a:t>
            </a:r>
            <a:endParaRPr lang="en-US" dirty="0"/>
          </a:p>
        </p:txBody>
      </p:sp>
      <p:pic>
        <p:nvPicPr>
          <p:cNvPr id="3" name="Picture 2" descr="A screenshot of a computer&#10;&#10;AI-generated content may be incorrect.">
            <a:extLst>
              <a:ext uri="{FF2B5EF4-FFF2-40B4-BE49-F238E27FC236}">
                <a16:creationId xmlns:a16="http://schemas.microsoft.com/office/drawing/2014/main" id="{0B42E70C-8E06-A484-89EE-15A5BC4AA3FE}"/>
              </a:ext>
            </a:extLst>
          </p:cNvPr>
          <p:cNvPicPr>
            <a:picLocks noChangeAspect="1"/>
          </p:cNvPicPr>
          <p:nvPr/>
        </p:nvPicPr>
        <p:blipFill>
          <a:blip r:embed="rId3"/>
          <a:stretch>
            <a:fillRect/>
          </a:stretch>
        </p:blipFill>
        <p:spPr>
          <a:xfrm>
            <a:off x="3201898" y="853582"/>
            <a:ext cx="6615202" cy="5248492"/>
          </a:xfrm>
          <a:prstGeom prst="rect">
            <a:avLst/>
          </a:prstGeom>
        </p:spPr>
      </p:pic>
      <p:pic>
        <p:nvPicPr>
          <p:cNvPr id="2" name="Picture 1" descr="A screenshot of a computer&#10;&#10;AI-generated content may be incorrect.">
            <a:extLst>
              <a:ext uri="{FF2B5EF4-FFF2-40B4-BE49-F238E27FC236}">
                <a16:creationId xmlns:a16="http://schemas.microsoft.com/office/drawing/2014/main" id="{A47E01C2-3DDC-2C76-3E36-791F97A1C5F9}"/>
              </a:ext>
            </a:extLst>
          </p:cNvPr>
          <p:cNvPicPr>
            <a:picLocks noChangeAspect="1"/>
          </p:cNvPicPr>
          <p:nvPr/>
        </p:nvPicPr>
        <p:blipFill>
          <a:blip r:embed="rId4"/>
          <a:stretch>
            <a:fillRect/>
          </a:stretch>
        </p:blipFill>
        <p:spPr>
          <a:xfrm>
            <a:off x="2672034" y="853110"/>
            <a:ext cx="7853994" cy="5248492"/>
          </a:xfrm>
          <a:prstGeom prst="rect">
            <a:avLst/>
          </a:prstGeom>
        </p:spPr>
      </p:pic>
    </p:spTree>
    <p:extLst>
      <p:ext uri="{BB962C8B-B14F-4D97-AF65-F5344CB8AC3E}">
        <p14:creationId xmlns:p14="http://schemas.microsoft.com/office/powerpoint/2010/main" val="1933347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ACBDF8B-F500-E24E-2C88-452655A28BEA}"/>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Logging in</a:t>
            </a:r>
            <a:endParaRPr lang="en-US" dirty="0"/>
          </a:p>
        </p:txBody>
      </p:sp>
      <p:sp>
        <p:nvSpPr>
          <p:cNvPr id="10" name="TextBox 9">
            <a:extLst>
              <a:ext uri="{FF2B5EF4-FFF2-40B4-BE49-F238E27FC236}">
                <a16:creationId xmlns:a16="http://schemas.microsoft.com/office/drawing/2014/main" id="{9900C481-366F-82A8-8AE7-8154B2427A8C}"/>
              </a:ext>
            </a:extLst>
          </p:cNvPr>
          <p:cNvSpPr txBox="1"/>
          <p:nvPr/>
        </p:nvSpPr>
        <p:spPr>
          <a:xfrm>
            <a:off x="1187450" y="938229"/>
            <a:ext cx="9817100" cy="5539978"/>
          </a:xfrm>
          <a:prstGeom prst="rect">
            <a:avLst/>
          </a:prstGeom>
          <a:noFill/>
        </p:spPr>
        <p:txBody>
          <a:bodyPr wrap="square">
            <a:spAutoFit/>
          </a:bodyPr>
          <a:lstStyle/>
          <a:p>
            <a:pPr algn="l">
              <a:lnSpc>
                <a:spcPct val="150000"/>
              </a:lnSpc>
            </a:pPr>
            <a:r>
              <a:rPr lang="en-GB" sz="2000" b="1" i="0" u="none" strike="noStrike" dirty="0">
                <a:effectLst/>
                <a:latin typeface="Roboto" panose="02000000000000000000" pitchFamily="2" charset="0"/>
              </a:rPr>
              <a:t> </a:t>
            </a:r>
            <a:r>
              <a:rPr lang="en-GB" sz="2000" b="1" i="0" u="none" strike="noStrike" dirty="0">
                <a:effectLst/>
              </a:rPr>
              <a:t>SSH access via the Terminal</a:t>
            </a:r>
          </a:p>
          <a:p>
            <a:pPr lvl="1">
              <a:lnSpc>
                <a:spcPct val="150000"/>
              </a:lnSpc>
            </a:pPr>
            <a:r>
              <a:rPr lang="en-GB" b="0" i="0" u="none" strike="noStrike" dirty="0">
                <a:effectLst/>
              </a:rPr>
              <a:t>To login into </a:t>
            </a:r>
            <a:r>
              <a:rPr lang="en-GB" b="0" i="0" u="none" strike="noStrike" dirty="0" err="1">
                <a:effectLst/>
              </a:rPr>
              <a:t>Apocrita</a:t>
            </a:r>
            <a:r>
              <a:rPr lang="en-GB" b="0" i="0" u="none" strike="noStrike" dirty="0">
                <a:effectLst/>
              </a:rPr>
              <a:t> using your password and SSH key, use one of the following methods </a:t>
            </a:r>
          </a:p>
          <a:p>
            <a:pPr lvl="1">
              <a:lnSpc>
                <a:spcPct val="150000"/>
              </a:lnSpc>
            </a:pPr>
            <a:r>
              <a:rPr lang="en-GB" b="0" i="0" u="none" strike="noStrike" dirty="0">
                <a:effectLst/>
              </a:rPr>
              <a:t>(valid for all Linux, macOS and Windows 10+ systems)</a:t>
            </a:r>
          </a:p>
          <a:p>
            <a:pPr lvl="1"/>
            <a:endParaRPr lang="en-GB" b="0" i="0" u="none" strike="noStrike" dirty="0">
              <a:effectLst/>
              <a:latin typeface="Roboto" panose="02000000000000000000" pitchFamily="2" charset="0"/>
            </a:endParaRPr>
          </a:p>
          <a:p>
            <a:pPr lvl="3">
              <a:lnSpc>
                <a:spcPct val="150000"/>
              </a:lnSpc>
              <a:buFont typeface="+mj-lt"/>
              <a:buAutoNum type="arabicPeriod"/>
            </a:pPr>
            <a:r>
              <a:rPr lang="en-GB" b="0" i="0" strike="noStrike" dirty="0">
                <a:solidFill>
                  <a:srgbClr val="00B050"/>
                </a:solidFill>
                <a:effectLst/>
                <a:latin typeface="Roboto" panose="02000000000000000000" pitchFamily="2" charset="0"/>
              </a:rPr>
              <a:t>   </a:t>
            </a:r>
            <a:r>
              <a:rPr lang="en-GB" dirty="0">
                <a:solidFill>
                  <a:srgbClr val="00B050"/>
                </a:solidFill>
                <a:latin typeface="Roboto" panose="02000000000000000000" pitchFamily="2" charset="0"/>
              </a:rPr>
              <a:t>SSH connection with a specific key</a:t>
            </a:r>
          </a:p>
          <a:p>
            <a:pPr lvl="3">
              <a:lnSpc>
                <a:spcPct val="150000"/>
              </a:lnSpc>
              <a:buFont typeface="+mj-lt"/>
              <a:buAutoNum type="arabicPeriod"/>
            </a:pPr>
            <a:endParaRPr lang="en-GB" dirty="0">
              <a:latin typeface="Roboto" panose="02000000000000000000" pitchFamily="2" charset="0"/>
            </a:endParaRPr>
          </a:p>
          <a:p>
            <a:pPr lvl="3">
              <a:lnSpc>
                <a:spcPct val="150000"/>
              </a:lnSpc>
              <a:buFont typeface="+mj-lt"/>
              <a:buAutoNum type="arabicPeriod"/>
            </a:pPr>
            <a:endParaRPr lang="en-GB" b="0" i="0" u="none" strike="noStrike" dirty="0">
              <a:effectLst/>
              <a:latin typeface="Roboto" panose="02000000000000000000" pitchFamily="2" charset="0"/>
            </a:endParaRPr>
          </a:p>
          <a:p>
            <a:pPr lvl="3">
              <a:lnSpc>
                <a:spcPct val="150000"/>
              </a:lnSpc>
              <a:buFont typeface="+mj-lt"/>
              <a:buAutoNum type="arabicPeriod"/>
            </a:pPr>
            <a:endParaRPr lang="en-GB" b="0" i="0" u="none" strike="noStrike" dirty="0">
              <a:effectLst/>
              <a:latin typeface="Roboto" panose="02000000000000000000" pitchFamily="2" charset="0"/>
            </a:endParaRPr>
          </a:p>
          <a:p>
            <a:pPr lvl="3">
              <a:lnSpc>
                <a:spcPct val="150000"/>
              </a:lnSpc>
              <a:buFont typeface="+mj-lt"/>
              <a:buAutoNum type="arabicPeriod"/>
            </a:pPr>
            <a:endParaRPr lang="en-GB" dirty="0">
              <a:latin typeface="Roboto" panose="02000000000000000000" pitchFamily="2" charset="0"/>
            </a:endParaRPr>
          </a:p>
          <a:p>
            <a:pPr lvl="3">
              <a:lnSpc>
                <a:spcPct val="150000"/>
              </a:lnSpc>
              <a:buFont typeface="+mj-lt"/>
              <a:buAutoNum type="arabicPeriod"/>
            </a:pPr>
            <a:endParaRPr lang="en-GB" b="0" i="0" u="none" strike="noStrike" dirty="0">
              <a:effectLst/>
              <a:latin typeface="Roboto" panose="02000000000000000000" pitchFamily="2" charset="0"/>
            </a:endParaRPr>
          </a:p>
          <a:p>
            <a:pPr lvl="3">
              <a:lnSpc>
                <a:spcPct val="150000"/>
              </a:lnSpc>
              <a:buFont typeface="+mj-lt"/>
              <a:buAutoNum type="arabicPeriod"/>
            </a:pPr>
            <a:endParaRPr lang="en-GB" dirty="0">
              <a:latin typeface="Roboto" panose="02000000000000000000" pitchFamily="2" charset="0"/>
            </a:endParaRPr>
          </a:p>
          <a:p>
            <a:pPr lvl="3">
              <a:lnSpc>
                <a:spcPct val="150000"/>
              </a:lnSpc>
              <a:buFont typeface="+mj-lt"/>
              <a:buAutoNum type="arabicPeriod"/>
            </a:pPr>
            <a:endParaRPr lang="en-GB" b="0" i="0" u="none" strike="noStrike" dirty="0">
              <a:effectLst/>
              <a:latin typeface="Roboto" panose="02000000000000000000" pitchFamily="2" charset="0"/>
            </a:endParaRPr>
          </a:p>
          <a:p>
            <a:br>
              <a:rPr lang="en-GB" dirty="0"/>
            </a:br>
            <a:endParaRPr lang="en-US" dirty="0"/>
          </a:p>
        </p:txBody>
      </p:sp>
      <p:pic>
        <p:nvPicPr>
          <p:cNvPr id="13" name="Picture 12" descr="A screenshot of a computer&#10;&#10;Description automatically generated">
            <a:extLst>
              <a:ext uri="{FF2B5EF4-FFF2-40B4-BE49-F238E27FC236}">
                <a16:creationId xmlns:a16="http://schemas.microsoft.com/office/drawing/2014/main" id="{6F67110C-D4AD-7DC2-E800-596B0801FF6B}"/>
              </a:ext>
            </a:extLst>
          </p:cNvPr>
          <p:cNvPicPr>
            <a:picLocks noChangeAspect="1"/>
          </p:cNvPicPr>
          <p:nvPr/>
        </p:nvPicPr>
        <p:blipFill>
          <a:blip r:embed="rId2"/>
          <a:stretch>
            <a:fillRect/>
          </a:stretch>
        </p:blipFill>
        <p:spPr>
          <a:xfrm>
            <a:off x="3101975" y="3241062"/>
            <a:ext cx="5572125" cy="2678709"/>
          </a:xfrm>
          <a:prstGeom prst="rect">
            <a:avLst/>
          </a:prstGeom>
          <a:ln w="19050">
            <a:solidFill>
              <a:schemeClr val="tx1"/>
            </a:solidFill>
          </a:ln>
        </p:spPr>
      </p:pic>
    </p:spTree>
    <p:extLst>
      <p:ext uri="{BB962C8B-B14F-4D97-AF65-F5344CB8AC3E}">
        <p14:creationId xmlns:p14="http://schemas.microsoft.com/office/powerpoint/2010/main" val="758689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6659E-165D-BABB-0CE5-5175922D593C}"/>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0A996172-1E91-6499-CE90-D92B52A4DF6B}"/>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Logging in</a:t>
            </a:r>
            <a:endParaRPr lang="en-US" dirty="0"/>
          </a:p>
        </p:txBody>
      </p:sp>
      <p:sp>
        <p:nvSpPr>
          <p:cNvPr id="10" name="TextBox 9">
            <a:extLst>
              <a:ext uri="{FF2B5EF4-FFF2-40B4-BE49-F238E27FC236}">
                <a16:creationId xmlns:a16="http://schemas.microsoft.com/office/drawing/2014/main" id="{FDD91AF2-8640-185D-3A96-BB301C64CAE3}"/>
              </a:ext>
            </a:extLst>
          </p:cNvPr>
          <p:cNvSpPr txBox="1"/>
          <p:nvPr/>
        </p:nvSpPr>
        <p:spPr>
          <a:xfrm>
            <a:off x="1187450" y="938229"/>
            <a:ext cx="9817100" cy="4624343"/>
          </a:xfrm>
          <a:prstGeom prst="rect">
            <a:avLst/>
          </a:prstGeom>
          <a:noFill/>
        </p:spPr>
        <p:txBody>
          <a:bodyPr wrap="square">
            <a:spAutoFit/>
          </a:bodyPr>
          <a:lstStyle/>
          <a:p>
            <a:pPr marL="1714500" lvl="3" indent="-342900">
              <a:lnSpc>
                <a:spcPct val="150000"/>
              </a:lnSpc>
              <a:buFont typeface="+mj-lt"/>
              <a:buAutoNum type="arabicPeriod" startAt="2"/>
            </a:pPr>
            <a:r>
              <a:rPr lang="en-GB" b="0" i="0" u="none" strike="noStrike" dirty="0">
                <a:solidFill>
                  <a:srgbClr val="00B050"/>
                </a:solidFill>
                <a:effectLst/>
                <a:latin typeface="Roboto" panose="02000000000000000000" pitchFamily="2" charset="0"/>
              </a:rPr>
              <a:t>Create an SSH configuration file</a:t>
            </a:r>
          </a:p>
          <a:p>
            <a:pPr marL="1714500" lvl="3" indent="-342900">
              <a:lnSpc>
                <a:spcPct val="150000"/>
              </a:lnSpc>
              <a:buFont typeface="+mj-lt"/>
              <a:buAutoNum type="arabicPeriod" startAt="2"/>
            </a:pPr>
            <a:endParaRPr lang="en-GB" sz="700" b="0" i="0" u="none" strike="noStrike" dirty="0">
              <a:solidFill>
                <a:srgbClr val="00B050"/>
              </a:solidFill>
              <a:effectLst/>
              <a:latin typeface="Roboto" panose="02000000000000000000" pitchFamily="2" charset="0"/>
            </a:endParaRPr>
          </a:p>
          <a:p>
            <a:pPr lvl="1"/>
            <a:r>
              <a:rPr lang="en-GB" dirty="0"/>
              <a:t>			- create “config” text file and copy to .ssh folder</a:t>
            </a:r>
          </a:p>
          <a:p>
            <a:pPr marL="0" indent="0">
              <a:buNone/>
            </a:pPr>
            <a:endParaRPr lang="en-GB" sz="1600" dirty="0"/>
          </a:p>
          <a:p>
            <a:pPr marL="0" indent="0">
              <a:buNone/>
            </a:pPr>
            <a:endParaRPr lang="en-GB" sz="1600" dirty="0"/>
          </a:p>
          <a:p>
            <a:pPr lvl="3">
              <a:lnSpc>
                <a:spcPct val="150000"/>
              </a:lnSpc>
              <a:buFont typeface="+mj-lt"/>
              <a:buAutoNum type="arabicPeriod"/>
            </a:pPr>
            <a:endParaRPr lang="en-GB" b="0" i="0" u="none" strike="noStrike" dirty="0">
              <a:solidFill>
                <a:srgbClr val="00B050"/>
              </a:solidFill>
              <a:effectLst/>
              <a:latin typeface="Roboto" panose="02000000000000000000" pitchFamily="2" charset="0"/>
            </a:endParaRPr>
          </a:p>
          <a:p>
            <a:pPr lvl="3">
              <a:lnSpc>
                <a:spcPct val="150000"/>
              </a:lnSpc>
            </a:pPr>
            <a:endParaRPr lang="en-GB" dirty="0">
              <a:solidFill>
                <a:srgbClr val="00B050"/>
              </a:solidFill>
              <a:latin typeface="Roboto" panose="02000000000000000000" pitchFamily="2" charset="0"/>
            </a:endParaRPr>
          </a:p>
          <a:p>
            <a:pPr lvl="3">
              <a:lnSpc>
                <a:spcPct val="150000"/>
              </a:lnSpc>
            </a:pPr>
            <a:endParaRPr lang="en-GB" b="0" i="0" u="none" strike="noStrike" dirty="0">
              <a:solidFill>
                <a:srgbClr val="00B050"/>
              </a:solidFill>
              <a:effectLst/>
              <a:latin typeface="Roboto" panose="02000000000000000000" pitchFamily="2" charset="0"/>
            </a:endParaRPr>
          </a:p>
          <a:p>
            <a:pPr lvl="3">
              <a:lnSpc>
                <a:spcPct val="150000"/>
              </a:lnSpc>
            </a:pPr>
            <a:endParaRPr lang="en-GB" b="0" i="0" u="none" strike="noStrike" dirty="0">
              <a:solidFill>
                <a:srgbClr val="00B050"/>
              </a:solidFill>
              <a:effectLst/>
              <a:latin typeface="Roboto" panose="02000000000000000000" pitchFamily="2" charset="0"/>
            </a:endParaRPr>
          </a:p>
          <a:p>
            <a:pPr marL="1714500" lvl="3" indent="-342900">
              <a:lnSpc>
                <a:spcPct val="150000"/>
              </a:lnSpc>
              <a:buFont typeface="+mj-lt"/>
              <a:buAutoNum type="arabicPeriod" startAt="3"/>
            </a:pPr>
            <a:r>
              <a:rPr lang="en-GB" b="0" i="0" u="none" strike="noStrike" dirty="0">
                <a:solidFill>
                  <a:srgbClr val="00B050"/>
                </a:solidFill>
                <a:effectLst/>
                <a:latin typeface="Roboto" panose="02000000000000000000" pitchFamily="2" charset="0"/>
              </a:rPr>
              <a:t>Add the key to your SSH agent</a:t>
            </a:r>
          </a:p>
          <a:p>
            <a:pPr lvl="4"/>
            <a:br>
              <a:rPr lang="en-GB" dirty="0"/>
            </a:br>
            <a:r>
              <a:rPr lang="en-GB" dirty="0"/>
              <a:t>- </a:t>
            </a:r>
            <a:r>
              <a:rPr lang="en-GB" dirty="0" err="1">
                <a:solidFill>
                  <a:srgbClr val="FF0000"/>
                </a:solidFill>
              </a:rPr>
              <a:t>Termius</a:t>
            </a:r>
            <a:r>
              <a:rPr lang="en-GB" dirty="0"/>
              <a:t> for mac/windows/Linux (recommended)</a:t>
            </a:r>
          </a:p>
          <a:p>
            <a:pPr lvl="4"/>
            <a:r>
              <a:rPr lang="en-GB" dirty="0"/>
              <a:t>- </a:t>
            </a:r>
            <a:r>
              <a:rPr lang="en-GB" dirty="0" err="1">
                <a:solidFill>
                  <a:srgbClr val="FF0000"/>
                </a:solidFill>
              </a:rPr>
              <a:t>MobaXterm</a:t>
            </a:r>
            <a:r>
              <a:rPr lang="en-GB" dirty="0"/>
              <a:t> for windows</a:t>
            </a:r>
          </a:p>
          <a:p>
            <a:endParaRPr lang="en-US" dirty="0"/>
          </a:p>
        </p:txBody>
      </p:sp>
      <p:pic>
        <p:nvPicPr>
          <p:cNvPr id="2" name="Picture 1" descr="Graphical user interface, text, application, Word&#10;&#10;Description automatically generated">
            <a:extLst>
              <a:ext uri="{FF2B5EF4-FFF2-40B4-BE49-F238E27FC236}">
                <a16:creationId xmlns:a16="http://schemas.microsoft.com/office/drawing/2014/main" id="{F2E169F8-7900-9C59-CC04-E6DDBF0C2D59}"/>
              </a:ext>
            </a:extLst>
          </p:cNvPr>
          <p:cNvPicPr>
            <a:picLocks noChangeAspect="1"/>
          </p:cNvPicPr>
          <p:nvPr/>
        </p:nvPicPr>
        <p:blipFill>
          <a:blip r:embed="rId2"/>
          <a:stretch>
            <a:fillRect/>
          </a:stretch>
        </p:blipFill>
        <p:spPr>
          <a:xfrm>
            <a:off x="4114799" y="2129662"/>
            <a:ext cx="4835739" cy="1146938"/>
          </a:xfrm>
          <a:prstGeom prst="rect">
            <a:avLst/>
          </a:prstGeom>
          <a:ln>
            <a:solidFill>
              <a:schemeClr val="tx1"/>
            </a:solidFill>
          </a:ln>
        </p:spPr>
      </p:pic>
    </p:spTree>
    <p:extLst>
      <p:ext uri="{BB962C8B-B14F-4D97-AF65-F5344CB8AC3E}">
        <p14:creationId xmlns:p14="http://schemas.microsoft.com/office/powerpoint/2010/main" val="407994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D0A5A2-3E24-7FD2-343D-F0A19DBBA970}"/>
              </a:ext>
            </a:extLst>
          </p:cNvPr>
          <p:cNvSpPr>
            <a:spLocks noGrp="1"/>
          </p:cNvSpPr>
          <p:nvPr>
            <p:ph type="title"/>
          </p:nvPr>
        </p:nvSpPr>
        <p:spPr>
          <a:xfrm>
            <a:off x="0" y="0"/>
            <a:ext cx="12192000" cy="734210"/>
          </a:xfrm>
          <a:solidFill>
            <a:schemeClr val="accent1">
              <a:lumMod val="60000"/>
              <a:lumOff val="40000"/>
            </a:schemeClr>
          </a:solidFill>
        </p:spPr>
        <p:txBody>
          <a:bodyPr>
            <a:normAutofit/>
          </a:bodyPr>
          <a:lstStyle/>
          <a:p>
            <a:r>
              <a:rPr lang="en-GB" b="0" i="0" u="none" strike="noStrike" dirty="0">
                <a:effectLst/>
                <a:latin typeface="Roboto" panose="02000000000000000000" pitchFamily="2" charset="0"/>
              </a:rPr>
              <a:t>Logging in -  </a:t>
            </a:r>
            <a:r>
              <a:rPr lang="en-GB" b="0" i="0" u="none" strike="noStrike" dirty="0" err="1">
                <a:effectLst/>
                <a:latin typeface="Roboto" panose="02000000000000000000" pitchFamily="2" charset="0"/>
              </a:rPr>
              <a:t>Termius</a:t>
            </a:r>
            <a:endParaRPr lang="en-US" dirty="0"/>
          </a:p>
        </p:txBody>
      </p:sp>
      <p:pic>
        <p:nvPicPr>
          <p:cNvPr id="6" name="Picture 5" descr="A screenshot of a computer&#10;&#10;Description automatically generated">
            <a:extLst>
              <a:ext uri="{FF2B5EF4-FFF2-40B4-BE49-F238E27FC236}">
                <a16:creationId xmlns:a16="http://schemas.microsoft.com/office/drawing/2014/main" id="{11A601D3-D80E-747C-669A-258A6C5A3D62}"/>
              </a:ext>
            </a:extLst>
          </p:cNvPr>
          <p:cNvPicPr>
            <a:picLocks noChangeAspect="1"/>
          </p:cNvPicPr>
          <p:nvPr/>
        </p:nvPicPr>
        <p:blipFill>
          <a:blip r:embed="rId2"/>
          <a:stretch>
            <a:fillRect/>
          </a:stretch>
        </p:blipFill>
        <p:spPr>
          <a:xfrm>
            <a:off x="1905000" y="2325831"/>
            <a:ext cx="8420100" cy="3911215"/>
          </a:xfrm>
          <a:prstGeom prst="rect">
            <a:avLst/>
          </a:prstGeom>
        </p:spPr>
      </p:pic>
      <p:sp>
        <p:nvSpPr>
          <p:cNvPr id="3" name="TextBox 2">
            <a:extLst>
              <a:ext uri="{FF2B5EF4-FFF2-40B4-BE49-F238E27FC236}">
                <a16:creationId xmlns:a16="http://schemas.microsoft.com/office/drawing/2014/main" id="{3D61695C-755E-7BFE-77B6-F7DA2CF622AE}"/>
              </a:ext>
            </a:extLst>
          </p:cNvPr>
          <p:cNvSpPr txBox="1"/>
          <p:nvPr/>
        </p:nvSpPr>
        <p:spPr>
          <a:xfrm>
            <a:off x="3155211" y="1022190"/>
            <a:ext cx="6097772" cy="1015663"/>
          </a:xfrm>
          <a:prstGeom prst="rect">
            <a:avLst/>
          </a:prstGeom>
          <a:noFill/>
        </p:spPr>
        <p:txBody>
          <a:bodyPr wrap="square">
            <a:spAutoFit/>
          </a:bodyPr>
          <a:lstStyle/>
          <a:p>
            <a:pPr marL="285750" indent="-285750">
              <a:buFont typeface="Wingdings" pitchFamily="2" charset="2"/>
              <a:buChar char="Ø"/>
            </a:pPr>
            <a:r>
              <a:rPr lang="en-US" b="1" dirty="0"/>
              <a:t>Download Termius</a:t>
            </a:r>
            <a:endParaRPr lang="en-US" b="1" dirty="0">
              <a:hlinkClick r:id="rId3"/>
            </a:endParaRPr>
          </a:p>
          <a:p>
            <a:pPr lvl="1"/>
            <a:r>
              <a:rPr lang="en-US" sz="1400" dirty="0">
                <a:hlinkClick r:id="rId3"/>
              </a:rPr>
              <a:t>https://termius.com/download/macos</a:t>
            </a:r>
            <a:endParaRPr lang="en-US" sz="1400" dirty="0"/>
          </a:p>
          <a:p>
            <a:pPr lvl="1"/>
            <a:r>
              <a:rPr lang="en-US" sz="1400" dirty="0">
                <a:hlinkClick r:id="rId4"/>
              </a:rPr>
              <a:t>https://termius.com/download/windows</a:t>
            </a:r>
            <a:endParaRPr lang="en-US" sz="1400" dirty="0"/>
          </a:p>
          <a:p>
            <a:pPr lvl="1"/>
            <a:r>
              <a:rPr lang="en-US" sz="1400" dirty="0">
                <a:hlinkClick r:id="rId5"/>
              </a:rPr>
              <a:t>https://termius.com/download/linux</a:t>
            </a:r>
            <a:endParaRPr lang="en-US" sz="1400" dirty="0"/>
          </a:p>
        </p:txBody>
      </p:sp>
    </p:spTree>
    <p:extLst>
      <p:ext uri="{BB962C8B-B14F-4D97-AF65-F5344CB8AC3E}">
        <p14:creationId xmlns:p14="http://schemas.microsoft.com/office/powerpoint/2010/main" val="2696899784"/>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{A5740C0E-074A-594F-A918-4F6BA4D72E41}tf10001073</Template>
  <TotalTime>5173</TotalTime>
  <Words>1179</Words>
  <Application>Microsoft Macintosh PowerPoint</Application>
  <PresentationFormat>Widescreen</PresentationFormat>
  <Paragraphs>188</Paragraphs>
  <Slides>24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-apple-system</vt:lpstr>
      <vt:lpstr>.SF NS</vt:lpstr>
      <vt:lpstr>Arial</vt:lpstr>
      <vt:lpstr>Calibri</vt:lpstr>
      <vt:lpstr>Courier New</vt:lpstr>
      <vt:lpstr>Kannada Sangam MN</vt:lpstr>
      <vt:lpstr>Roboto</vt:lpstr>
      <vt:lpstr>Tw Cen MT</vt:lpstr>
      <vt:lpstr>Wingdings</vt:lpstr>
      <vt:lpstr>Droplet</vt:lpstr>
      <vt:lpstr>PowerPoint Presentation</vt:lpstr>
      <vt:lpstr>Overview</vt:lpstr>
      <vt:lpstr>QMUL HPC -APocrita</vt:lpstr>
      <vt:lpstr>Generate ssh key</vt:lpstr>
      <vt:lpstr>submit your public key</vt:lpstr>
      <vt:lpstr>submit your public key for another machine</vt:lpstr>
      <vt:lpstr>Logging in</vt:lpstr>
      <vt:lpstr>Logging in</vt:lpstr>
      <vt:lpstr>Logging in -  Termius</vt:lpstr>
      <vt:lpstr>Logging in -  Termius</vt:lpstr>
      <vt:lpstr>Logging in -  Termius</vt:lpstr>
      <vt:lpstr>PowerPoint Presentation</vt:lpstr>
      <vt:lpstr>File transfer -  Termius</vt:lpstr>
      <vt:lpstr>Maintaining your authorized_keys file on Apocrita</vt:lpstr>
      <vt:lpstr>Running interactive session on Apocrita</vt:lpstr>
      <vt:lpstr>Submit jobs</vt:lpstr>
      <vt:lpstr>Submit jobs</vt:lpstr>
      <vt:lpstr>Submit jobs</vt:lpstr>
      <vt:lpstr>Submit jobs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Patel</dc:creator>
  <cp:lastModifiedBy>Ankit Patel</cp:lastModifiedBy>
  <cp:revision>205</cp:revision>
  <dcterms:created xsi:type="dcterms:W3CDTF">2022-03-24T12:01:17Z</dcterms:created>
  <dcterms:modified xsi:type="dcterms:W3CDTF">2025-11-03T10:21:30Z</dcterms:modified>
</cp:coreProperties>
</file>